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8"/>
  </p:notesMasterIdLst>
  <p:handoutMasterIdLst>
    <p:handoutMasterId r:id="rId9"/>
  </p:handoutMasterIdLst>
  <p:sldIdLst>
    <p:sldId id="667" r:id="rId2"/>
    <p:sldId id="668" r:id="rId3"/>
    <p:sldId id="665" r:id="rId4"/>
    <p:sldId id="669" r:id="rId5"/>
    <p:sldId id="666" r:id="rId6"/>
    <p:sldId id="670" r:id="rId7"/>
  </p:sldIdLst>
  <p:sldSz cx="12239625" cy="7559675"/>
  <p:notesSz cx="7099300" cy="10234613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011"/>
    <a:srgbClr val="F1EADA"/>
    <a:srgbClr val="F9F9F9"/>
    <a:srgbClr val="E0B8BE"/>
    <a:srgbClr val="342F18"/>
    <a:srgbClr val="FAC090"/>
    <a:srgbClr val="000000"/>
    <a:srgbClr val="F5D491"/>
    <a:srgbClr val="F5BA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89970" autoAdjust="0"/>
  </p:normalViewPr>
  <p:slideViewPr>
    <p:cSldViewPr snapToGrid="0">
      <p:cViewPr>
        <p:scale>
          <a:sx n="66" d="100"/>
          <a:sy n="66" d="100"/>
        </p:scale>
        <p:origin x="696" y="384"/>
      </p:cViewPr>
      <p:guideLst>
        <p:guide orient="horz" pos="2381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0C2A8F4-FFD1-4FF6-9C6C-4D51A6824310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BCF1D56-EDCA-42F0-A75C-407D239E7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8146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49502" rIns="99032" bIns="49502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49502" rIns="99032" bIns="49502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44500" y="768350"/>
            <a:ext cx="62103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49502" rIns="99032" bIns="49502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49502" rIns="99032" bIns="49502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49502" rIns="99032" bIns="49502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49502" rIns="99032" bIns="49502" anchor="t" anchorCtr="0">
            <a:noAutofit/>
          </a:bodyPr>
          <a:lstStyle/>
          <a:p>
            <a:endParaRPr lang="zh-TW" altLang="en-US" sz="1200" b="1" spc="120" dirty="0">
              <a:solidFill>
                <a:schemeClr val="tx1"/>
              </a:solidFill>
            </a:endParaRPr>
          </a:p>
        </p:txBody>
      </p:sp>
      <p:sp>
        <p:nvSpPr>
          <p:cNvPr id="300" name="Google Shape;3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768350"/>
            <a:ext cx="62103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852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49502" rIns="99032" bIns="49502" anchor="t" anchorCtr="0">
            <a:noAutofit/>
          </a:bodyPr>
          <a:lstStyle/>
          <a:p>
            <a:endParaRPr lang="zh-TW" altLang="en-US" sz="1200" b="1" spc="120" dirty="0">
              <a:solidFill>
                <a:schemeClr val="tx1"/>
              </a:solidFill>
            </a:endParaRPr>
          </a:p>
        </p:txBody>
      </p:sp>
      <p:sp>
        <p:nvSpPr>
          <p:cNvPr id="300" name="Google Shape;3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768350"/>
            <a:ext cx="62103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090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49502" rIns="99032" bIns="49502" anchor="t" anchorCtr="0">
            <a:noAutofit/>
          </a:bodyPr>
          <a:lstStyle/>
          <a:p>
            <a:endParaRPr lang="zh-TW" altLang="en-US" sz="1200" b="1" spc="120" dirty="0">
              <a:solidFill>
                <a:schemeClr val="tx1"/>
              </a:solidFill>
            </a:endParaRPr>
          </a:p>
        </p:txBody>
      </p:sp>
      <p:sp>
        <p:nvSpPr>
          <p:cNvPr id="300" name="Google Shape;3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768350"/>
            <a:ext cx="62103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422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49502" rIns="99032" bIns="49502" anchor="t" anchorCtr="0">
            <a:noAutofit/>
          </a:bodyPr>
          <a:lstStyle/>
          <a:p>
            <a:endParaRPr lang="zh-TW" altLang="en-US" sz="1200" b="1" spc="120" dirty="0">
              <a:solidFill>
                <a:schemeClr val="tx1"/>
              </a:solidFill>
            </a:endParaRPr>
          </a:p>
        </p:txBody>
      </p:sp>
      <p:sp>
        <p:nvSpPr>
          <p:cNvPr id="300" name="Google Shape;3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768350"/>
            <a:ext cx="62103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1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49502" rIns="99032" bIns="49502" anchor="t" anchorCtr="0">
            <a:noAutofit/>
          </a:bodyPr>
          <a:lstStyle/>
          <a:p>
            <a:endParaRPr lang="zh-TW" altLang="en-US" sz="1200" b="1" spc="120" dirty="0">
              <a:solidFill>
                <a:schemeClr val="tx1"/>
              </a:solidFill>
            </a:endParaRPr>
          </a:p>
        </p:txBody>
      </p:sp>
      <p:sp>
        <p:nvSpPr>
          <p:cNvPr id="300" name="Google Shape;3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768350"/>
            <a:ext cx="62103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24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49502" rIns="99032" bIns="49502" anchor="t" anchorCtr="0">
            <a:noAutofit/>
          </a:bodyPr>
          <a:lstStyle/>
          <a:p>
            <a:endParaRPr lang="zh-TW" altLang="en-US" sz="1200" b="1" spc="120" dirty="0">
              <a:solidFill>
                <a:schemeClr val="tx1"/>
              </a:solidFill>
            </a:endParaRPr>
          </a:p>
        </p:txBody>
      </p:sp>
      <p:sp>
        <p:nvSpPr>
          <p:cNvPr id="300" name="Google Shape;3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768350"/>
            <a:ext cx="62103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06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7972" y="2348403"/>
            <a:ext cx="10403683" cy="162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35945" y="4283816"/>
            <a:ext cx="8567738" cy="193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857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2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832291" y="1268928"/>
            <a:ext cx="4836793" cy="27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222463" y="-1382989"/>
            <a:ext cx="4836793" cy="805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11985" lvl="0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23970" lvl="1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35955" lvl="2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47940" lvl="3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59925" lvl="4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71911" lvl="5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83895" lvl="6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95881" lvl="7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507866" lvl="8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6848" y="4857794"/>
            <a:ext cx="10403683" cy="150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5354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6848" y="3204113"/>
            <a:ext cx="10403683" cy="1653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611985" lvl="0" indent="-305993" algn="l">
              <a:spcBef>
                <a:spcPts val="53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677">
                <a:solidFill>
                  <a:srgbClr val="888888"/>
                </a:solidFill>
              </a:defRPr>
            </a:lvl1pPr>
            <a:lvl2pPr marL="1223970" lvl="1" indent="-305993" algn="l">
              <a:spcBef>
                <a:spcPts val="482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9">
                <a:solidFill>
                  <a:srgbClr val="888888"/>
                </a:solidFill>
              </a:defRPr>
            </a:lvl2pPr>
            <a:lvl3pPr marL="1835955" lvl="2" indent="-305993" algn="l"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142">
                <a:solidFill>
                  <a:srgbClr val="888888"/>
                </a:solidFill>
              </a:defRPr>
            </a:lvl3pPr>
            <a:lvl4pPr marL="2447940" lvl="3" indent="-305993" algn="l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74">
                <a:solidFill>
                  <a:srgbClr val="888888"/>
                </a:solidFill>
              </a:defRPr>
            </a:lvl4pPr>
            <a:lvl5pPr marL="3059925" lvl="4" indent="-305993" algn="l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74">
                <a:solidFill>
                  <a:srgbClr val="888888"/>
                </a:solidFill>
              </a:defRPr>
            </a:lvl5pPr>
            <a:lvl6pPr marL="3671911" lvl="5" indent="-305993" algn="l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74">
                <a:solidFill>
                  <a:srgbClr val="888888"/>
                </a:solidFill>
              </a:defRPr>
            </a:lvl6pPr>
            <a:lvl7pPr marL="4283895" lvl="6" indent="-305993" algn="l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74">
                <a:solidFill>
                  <a:srgbClr val="888888"/>
                </a:solidFill>
              </a:defRPr>
            </a:lvl7pPr>
            <a:lvl8pPr marL="4895881" lvl="7" indent="-305993" algn="l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74">
                <a:solidFill>
                  <a:srgbClr val="888888"/>
                </a:solidFill>
              </a:defRPr>
            </a:lvl8pPr>
            <a:lvl9pPr marL="5507866" lvl="8" indent="-305993" algn="l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74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11982" y="302738"/>
            <a:ext cx="11015663" cy="125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11983" y="1322945"/>
            <a:ext cx="5405834" cy="374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11985" lvl="0" indent="-543986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3748"/>
            </a:lvl1pPr>
            <a:lvl2pPr marL="1223970" lvl="1" indent="-509987" algn="l">
              <a:spcBef>
                <a:spcPts val="642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3212"/>
            </a:lvl2pPr>
            <a:lvl3pPr marL="1835955" lvl="2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77"/>
            </a:lvl3pPr>
            <a:lvl4pPr marL="2447940" lvl="3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409"/>
            </a:lvl4pPr>
            <a:lvl5pPr marL="3059925" lvl="4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2409"/>
            </a:lvl5pPr>
            <a:lvl6pPr marL="3671911" lvl="5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6pPr>
            <a:lvl7pPr marL="4283895" lvl="6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7pPr>
            <a:lvl8pPr marL="4895881" lvl="7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8pPr>
            <a:lvl9pPr marL="5507866" lvl="8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221810" y="1322945"/>
            <a:ext cx="5405834" cy="374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11985" lvl="0" indent="-543986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3748"/>
            </a:lvl1pPr>
            <a:lvl2pPr marL="1223970" lvl="1" indent="-509987" algn="l">
              <a:spcBef>
                <a:spcPts val="642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3212"/>
            </a:lvl2pPr>
            <a:lvl3pPr marL="1835955" lvl="2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77"/>
            </a:lvl3pPr>
            <a:lvl4pPr marL="2447940" lvl="3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409"/>
            </a:lvl4pPr>
            <a:lvl5pPr marL="3059925" lvl="4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2409"/>
            </a:lvl5pPr>
            <a:lvl6pPr marL="3671911" lvl="5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6pPr>
            <a:lvl7pPr marL="4283895" lvl="6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7pPr>
            <a:lvl8pPr marL="4895881" lvl="7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8pPr>
            <a:lvl9pPr marL="5507866" lvl="8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11982" y="302738"/>
            <a:ext cx="11015663" cy="125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11983" y="1692178"/>
            <a:ext cx="5407960" cy="70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611985" lvl="0" indent="-305993" algn="l">
              <a:spcBef>
                <a:spcPts val="642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12" b="1"/>
            </a:lvl1pPr>
            <a:lvl2pPr marL="1223970" lvl="1" indent="-305993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77" b="1"/>
            </a:lvl2pPr>
            <a:lvl3pPr marL="1835955" lvl="2" indent="-305993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9" b="1"/>
            </a:lvl3pPr>
            <a:lvl4pPr marL="2447940" lvl="3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4pPr>
            <a:lvl5pPr marL="3059925" lvl="4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5pPr>
            <a:lvl6pPr marL="3671911" lvl="5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6pPr>
            <a:lvl7pPr marL="4283895" lvl="6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7pPr>
            <a:lvl8pPr marL="4895881" lvl="7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8pPr>
            <a:lvl9pPr marL="5507866" lvl="8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1983" y="2397398"/>
            <a:ext cx="5407960" cy="435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11985" lvl="0" indent="-509987" algn="l">
              <a:spcBef>
                <a:spcPts val="642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12"/>
            </a:lvl1pPr>
            <a:lvl2pPr marL="1223970" lvl="1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677"/>
            </a:lvl2pPr>
            <a:lvl3pPr marL="1835955" lvl="2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3pPr>
            <a:lvl4pPr marL="2447940" lvl="3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2142"/>
            </a:lvl4pPr>
            <a:lvl5pPr marL="3059925" lvl="4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2142"/>
            </a:lvl5pPr>
            <a:lvl6pPr marL="3671911" lvl="5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42"/>
            </a:lvl6pPr>
            <a:lvl7pPr marL="4283895" lvl="6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42"/>
            </a:lvl7pPr>
            <a:lvl8pPr marL="4895881" lvl="7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42"/>
            </a:lvl8pPr>
            <a:lvl9pPr marL="5507866" lvl="8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42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217563" y="1692178"/>
            <a:ext cx="5410084" cy="70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611985" lvl="0" indent="-305993" algn="l">
              <a:spcBef>
                <a:spcPts val="642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12" b="1"/>
            </a:lvl1pPr>
            <a:lvl2pPr marL="1223970" lvl="1" indent="-305993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77" b="1"/>
            </a:lvl2pPr>
            <a:lvl3pPr marL="1835955" lvl="2" indent="-305993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9" b="1"/>
            </a:lvl3pPr>
            <a:lvl4pPr marL="2447940" lvl="3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4pPr>
            <a:lvl5pPr marL="3059925" lvl="4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5pPr>
            <a:lvl6pPr marL="3671911" lvl="5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6pPr>
            <a:lvl7pPr marL="4283895" lvl="6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7pPr>
            <a:lvl8pPr marL="4895881" lvl="7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8pPr>
            <a:lvl9pPr marL="5507866" lvl="8" indent="-305993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42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217563" y="2397398"/>
            <a:ext cx="5410084" cy="435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11985" lvl="0" indent="-509987" algn="l">
              <a:spcBef>
                <a:spcPts val="642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12"/>
            </a:lvl1pPr>
            <a:lvl2pPr marL="1223970" lvl="1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677"/>
            </a:lvl2pPr>
            <a:lvl3pPr marL="1835955" lvl="2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9"/>
            </a:lvl3pPr>
            <a:lvl4pPr marL="2447940" lvl="3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2142"/>
            </a:lvl4pPr>
            <a:lvl5pPr marL="3059925" lvl="4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2142"/>
            </a:lvl5pPr>
            <a:lvl6pPr marL="3671911" lvl="5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42"/>
            </a:lvl6pPr>
            <a:lvl7pPr marL="4283895" lvl="6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42"/>
            </a:lvl7pPr>
            <a:lvl8pPr marL="4895881" lvl="7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42"/>
            </a:lvl8pPr>
            <a:lvl9pPr marL="5507866" lvl="8" indent="-441989" algn="l"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42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11982" y="302738"/>
            <a:ext cx="11015663" cy="125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11986" y="300986"/>
            <a:ext cx="4026752" cy="128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7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85355" y="300988"/>
            <a:ext cx="6842290" cy="645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11985" lvl="0" indent="-577987" algn="l">
              <a:spcBef>
                <a:spcPts val="85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4283"/>
            </a:lvl1pPr>
            <a:lvl2pPr marL="1223970" lvl="1" indent="-543986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3748"/>
            </a:lvl2pPr>
            <a:lvl3pPr marL="1835955" lvl="2" indent="-509987" algn="l">
              <a:spcBef>
                <a:spcPts val="642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12"/>
            </a:lvl3pPr>
            <a:lvl4pPr marL="2447940" lvl="3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677"/>
            </a:lvl4pPr>
            <a:lvl5pPr marL="3059925" lvl="4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677"/>
            </a:lvl5pPr>
            <a:lvl6pPr marL="3671911" lvl="5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77"/>
            </a:lvl6pPr>
            <a:lvl7pPr marL="4283895" lvl="6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77"/>
            </a:lvl7pPr>
            <a:lvl8pPr marL="4895881" lvl="7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77"/>
            </a:lvl8pPr>
            <a:lvl9pPr marL="5507866" lvl="8" indent="-475989" algn="l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77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11986" y="1581934"/>
            <a:ext cx="4026752" cy="51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11985" lvl="0" indent="-305993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74"/>
            </a:lvl1pPr>
            <a:lvl2pPr marL="1223970" lvl="1" indent="-305993" algn="l">
              <a:spcBef>
                <a:spcPts val="32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6"/>
            </a:lvl2pPr>
            <a:lvl3pPr marL="1835955" lvl="2" indent="-305993" algn="l">
              <a:spcBef>
                <a:spcPts val="26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9"/>
            </a:lvl3pPr>
            <a:lvl4pPr marL="2447940" lvl="3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4pPr>
            <a:lvl5pPr marL="3059925" lvl="4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5pPr>
            <a:lvl6pPr marL="3671911" lvl="5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6pPr>
            <a:lvl7pPr marL="4283895" lvl="6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7pPr>
            <a:lvl8pPr marL="4895881" lvl="7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8pPr>
            <a:lvl9pPr marL="5507866" lvl="8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99052" y="5291773"/>
            <a:ext cx="7343775" cy="62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7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99052" y="675472"/>
            <a:ext cx="7343775" cy="453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4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99052" y="5916496"/>
            <a:ext cx="7343775" cy="88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11985" lvl="0" indent="-305993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74"/>
            </a:lvl1pPr>
            <a:lvl2pPr marL="1223970" lvl="1" indent="-305993" algn="l">
              <a:spcBef>
                <a:spcPts val="32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6"/>
            </a:lvl2pPr>
            <a:lvl3pPr marL="1835955" lvl="2" indent="-305993" algn="l">
              <a:spcBef>
                <a:spcPts val="26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9"/>
            </a:lvl3pPr>
            <a:lvl4pPr marL="2447940" lvl="3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4pPr>
            <a:lvl5pPr marL="3059925" lvl="4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5pPr>
            <a:lvl6pPr marL="3671911" lvl="5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6pPr>
            <a:lvl7pPr marL="4283895" lvl="6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7pPr>
            <a:lvl8pPr marL="4895881" lvl="7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8pPr>
            <a:lvl9pPr marL="5507866" lvl="8" indent="-305993" algn="l">
              <a:spcBef>
                <a:spcPts val="24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5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11982" y="302738"/>
            <a:ext cx="11015663" cy="125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625295" y="-1249388"/>
            <a:ext cx="4989036" cy="1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11985" lvl="0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23970" lvl="1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35955" lvl="2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47940" lvl="3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59925" lvl="4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71911" lvl="5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83895" lvl="6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95881" lvl="7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507866" lvl="8" indent="-458989" algn="l">
              <a:spcBef>
                <a:spcPts val="48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11982" y="302738"/>
            <a:ext cx="11015663" cy="125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11982" y="1763925"/>
            <a:ext cx="11015663" cy="498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1198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81872" y="7006701"/>
            <a:ext cx="387588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71732" y="7006701"/>
            <a:ext cx="285591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/>
          <p:cNvGrpSpPr/>
          <p:nvPr/>
        </p:nvGrpSpPr>
        <p:grpSpPr>
          <a:xfrm>
            <a:off x="5789130" y="0"/>
            <a:ext cx="6450495" cy="7559675"/>
            <a:chOff x="6721030" y="0"/>
            <a:chExt cx="5518595" cy="741982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8" t="403" r="39892" b="62503"/>
            <a:stretch/>
          </p:blipFill>
          <p:spPr>
            <a:xfrm>
              <a:off x="6721033" y="0"/>
              <a:ext cx="5518592" cy="2362875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7" t="34796" b="8135"/>
            <a:stretch/>
          </p:blipFill>
          <p:spPr>
            <a:xfrm>
              <a:off x="6721032" y="2362875"/>
              <a:ext cx="5518592" cy="252984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4" b="64788"/>
            <a:stretch/>
          </p:blipFill>
          <p:spPr>
            <a:xfrm>
              <a:off x="6721030" y="4892715"/>
              <a:ext cx="5518593" cy="2527114"/>
            </a:xfrm>
            <a:prstGeom prst="rect">
              <a:avLst/>
            </a:prstGeom>
          </p:spPr>
        </p:pic>
      </p:grpSp>
      <p:sp>
        <p:nvSpPr>
          <p:cNvPr id="68" name="矩形 67"/>
          <p:cNvSpPr/>
          <p:nvPr/>
        </p:nvSpPr>
        <p:spPr>
          <a:xfrm rot="10800000">
            <a:off x="-5383" y="-1"/>
            <a:ext cx="12245008" cy="75596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5000">
                <a:srgbClr val="F1EADA">
                  <a:alpha val="87000"/>
                </a:srgbClr>
              </a:gs>
              <a:gs pos="100000">
                <a:srgbClr val="F1EAD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6A5B7F0-6D61-4913-B993-7011BA311F44}"/>
              </a:ext>
            </a:extLst>
          </p:cNvPr>
          <p:cNvSpPr/>
          <p:nvPr/>
        </p:nvSpPr>
        <p:spPr>
          <a:xfrm>
            <a:off x="244369" y="511207"/>
            <a:ext cx="52950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600" b="1" cap="all" spc="161" dirty="0" smtClean="0">
                <a:solidFill>
                  <a:schemeClr val="tx1"/>
                </a:solidFill>
                <a:latin typeface="+mn-lt"/>
              </a:rPr>
              <a:t>『</a:t>
            </a:r>
            <a:r>
              <a:rPr lang="zh-TW" altLang="en-US" sz="3600" b="1" cap="all" spc="161" dirty="0">
                <a:solidFill>
                  <a:schemeClr val="tx1"/>
                </a:solidFill>
              </a:rPr>
              <a:t>天氣預報心情</a:t>
            </a:r>
            <a:r>
              <a:rPr lang="zh-TW" altLang="en-US" sz="3600" b="1" cap="all" spc="161" dirty="0" smtClean="0">
                <a:solidFill>
                  <a:schemeClr val="tx1"/>
                </a:solidFill>
              </a:rPr>
              <a:t>版</a:t>
            </a:r>
            <a:r>
              <a:rPr lang="en-US" altLang="zh-TW" sz="3600" b="1" cap="all" spc="161" dirty="0" smtClean="0">
                <a:solidFill>
                  <a:schemeClr val="tx1"/>
                </a:solidFill>
                <a:latin typeface="+mn-lt"/>
              </a:rPr>
              <a:t>』</a:t>
            </a:r>
          </a:p>
          <a:p>
            <a:pPr algn="ctr"/>
            <a:r>
              <a:rPr lang="en-US" altLang="zh-TW" sz="3600" b="1" cap="all" spc="161" dirty="0">
                <a:solidFill>
                  <a:srgbClr val="EF7011"/>
                </a:solidFill>
                <a:latin typeface="+mn-lt"/>
              </a:rPr>
              <a:t>+</a:t>
            </a:r>
            <a:endParaRPr lang="en-US" altLang="zh-TW" sz="3600" b="1" cap="all" spc="161" dirty="0" smtClean="0">
              <a:solidFill>
                <a:srgbClr val="EF7011"/>
              </a:solidFill>
              <a:latin typeface="+mn-lt"/>
            </a:endParaRPr>
          </a:p>
          <a:p>
            <a:pPr algn="ctr"/>
            <a:r>
              <a:rPr lang="en-US" altLang="zh-TW" sz="3600" b="1" cap="all" spc="161" dirty="0">
                <a:solidFill>
                  <a:schemeClr val="tx1"/>
                </a:solidFill>
              </a:rPr>
              <a:t>『</a:t>
            </a:r>
            <a:r>
              <a:rPr lang="zh-TW" altLang="en-US" sz="3600" b="1" cap="all" spc="161" dirty="0" smtClean="0">
                <a:solidFill>
                  <a:schemeClr val="tx1"/>
                </a:solidFill>
              </a:rPr>
              <a:t>購物</a:t>
            </a:r>
            <a:r>
              <a:rPr lang="zh-TW" altLang="en-US" sz="3600" b="1" cap="all" spc="161" dirty="0">
                <a:solidFill>
                  <a:schemeClr val="tx1"/>
                </a:solidFill>
              </a:rPr>
              <a:t>推薦</a:t>
            </a:r>
            <a:r>
              <a:rPr lang="en-US" altLang="zh-TW" sz="3600" b="1" cap="all" spc="161" dirty="0" smtClean="0">
                <a:solidFill>
                  <a:schemeClr val="tx1"/>
                </a:solidFill>
              </a:rPr>
              <a:t>』</a:t>
            </a:r>
            <a:endParaRPr lang="en-US" altLang="zh-TW" sz="3600" b="1" cap="all" spc="161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00" y="2776742"/>
            <a:ext cx="2883633" cy="42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9513" cy="75596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1339513" cy="75596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0683433" cy="7559675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55000"/>
                </a:schemeClr>
              </a:gs>
              <a:gs pos="47000">
                <a:schemeClr val="bg1">
                  <a:alpha val="88000"/>
                </a:schemeClr>
              </a:gs>
              <a:gs pos="7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13089" r="1756" b="11380"/>
          <a:stretch/>
        </p:blipFill>
        <p:spPr>
          <a:xfrm>
            <a:off x="5789130" y="0"/>
            <a:ext cx="6450495" cy="755967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7937770" y="1877438"/>
            <a:ext cx="1935804" cy="622570"/>
            <a:chOff x="7937770" y="3025302"/>
            <a:chExt cx="1935804" cy="622570"/>
          </a:xfrm>
        </p:grpSpPr>
        <p:sp>
          <p:nvSpPr>
            <p:cNvPr id="2" name="圓角矩形 1"/>
            <p:cNvSpPr/>
            <p:nvPr/>
          </p:nvSpPr>
          <p:spPr>
            <a:xfrm>
              <a:off x="7937770" y="3025302"/>
              <a:ext cx="1896894" cy="622570"/>
            </a:xfrm>
            <a:prstGeom prst="roundRect">
              <a:avLst/>
            </a:prstGeom>
            <a:solidFill>
              <a:srgbClr val="F9F9F9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7944617" y="3105754"/>
              <a:ext cx="1928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fontAlgn="base">
                <a:lnSpc>
                  <a:spcPct val="150000"/>
                </a:lnSpc>
              </a:pPr>
              <a:r>
                <a:rPr lang="en-US" altLang="zh-TW" sz="1600" b="1" dirty="0" smtClean="0"/>
                <a:t>“</a:t>
              </a:r>
              <a:r>
                <a:rPr lang="zh-TW" altLang="en-US" sz="1600" b="1" dirty="0" smtClean="0"/>
                <a:t>一日</a:t>
              </a:r>
              <a:r>
                <a:rPr lang="zh-TW" altLang="en-US" sz="1600" b="1" dirty="0"/>
                <a:t>之</a:t>
              </a:r>
              <a:r>
                <a:rPr lang="zh-TW" altLang="en-US" sz="1600" b="1" dirty="0" smtClean="0"/>
                <a:t>計在於</a:t>
              </a:r>
              <a:r>
                <a:rPr lang="zh-TW" altLang="en-US" sz="1600" b="1" dirty="0" smtClean="0">
                  <a:solidFill>
                    <a:srgbClr val="C00000"/>
                  </a:solidFill>
                </a:rPr>
                <a:t>晨</a:t>
              </a:r>
              <a:r>
                <a:rPr lang="en-US" altLang="zh-TW" sz="1600" b="1" dirty="0" smtClean="0"/>
                <a:t>”</a:t>
              </a:r>
              <a:endParaRPr lang="zh-TW" altLang="en-US" sz="1800" b="1" spc="120" dirty="0">
                <a:solidFill>
                  <a:srgbClr val="EF701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7944617" y="3148578"/>
            <a:ext cx="1935804" cy="622570"/>
            <a:chOff x="7937770" y="3025302"/>
            <a:chExt cx="1935804" cy="622570"/>
          </a:xfrm>
        </p:grpSpPr>
        <p:sp>
          <p:nvSpPr>
            <p:cNvPr id="10" name="圓角矩形 9"/>
            <p:cNvSpPr/>
            <p:nvPr/>
          </p:nvSpPr>
          <p:spPr>
            <a:xfrm>
              <a:off x="7937770" y="3025302"/>
              <a:ext cx="1896894" cy="622570"/>
            </a:xfrm>
            <a:prstGeom prst="roundRect">
              <a:avLst/>
            </a:prstGeom>
            <a:solidFill>
              <a:srgbClr val="F9F9F9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7944617" y="3105754"/>
              <a:ext cx="1928957" cy="41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zh-TW" altLang="en-US" sz="1600" b="1" dirty="0" smtClean="0"/>
                <a:t>習慣：</a:t>
              </a:r>
              <a:r>
                <a:rPr lang="zh-TW" altLang="en-US" sz="1600" b="1" u="sng" dirty="0" smtClean="0"/>
                <a:t>滑手機</a:t>
              </a:r>
              <a:endParaRPr lang="zh-TW" altLang="en-US" sz="1800" b="1" u="sng" spc="120" dirty="0">
                <a:solidFill>
                  <a:srgbClr val="EF7011"/>
                </a:solidFill>
              </a:endParaRPr>
            </a:p>
          </p:txBody>
        </p:sp>
      </p:grpSp>
      <p:sp>
        <p:nvSpPr>
          <p:cNvPr id="5" name="向下箭號 4"/>
          <p:cNvSpPr/>
          <p:nvPr/>
        </p:nvSpPr>
        <p:spPr>
          <a:xfrm>
            <a:off x="8774349" y="2654059"/>
            <a:ext cx="141593" cy="34046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8780371" y="3937404"/>
            <a:ext cx="141593" cy="34046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7941193" y="4419718"/>
            <a:ext cx="1935804" cy="1115320"/>
            <a:chOff x="7937770" y="3025302"/>
            <a:chExt cx="1935804" cy="622570"/>
          </a:xfrm>
        </p:grpSpPr>
        <p:sp>
          <p:nvSpPr>
            <p:cNvPr id="16" name="圓角矩形 15"/>
            <p:cNvSpPr/>
            <p:nvPr/>
          </p:nvSpPr>
          <p:spPr>
            <a:xfrm>
              <a:off x="7937770" y="3025302"/>
              <a:ext cx="1896894" cy="622570"/>
            </a:xfrm>
            <a:prstGeom prst="roundRect">
              <a:avLst/>
            </a:prstGeom>
            <a:solidFill>
              <a:srgbClr val="F9F9F9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7944617" y="3105754"/>
              <a:ext cx="1928957" cy="463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zh-TW" altLang="en-US" sz="1600" b="1" dirty="0" smtClean="0"/>
                <a:t>目標資</a:t>
              </a:r>
              <a:r>
                <a:rPr lang="zh-TW" altLang="en-US" sz="1600" b="1" dirty="0"/>
                <a:t>訊</a:t>
              </a:r>
              <a:r>
                <a:rPr lang="zh-TW" altLang="en-US" sz="1600" b="1" dirty="0" smtClean="0"/>
                <a:t>：</a:t>
              </a:r>
              <a:endParaRPr lang="en-US" altLang="zh-TW" sz="1600" b="1" dirty="0" smtClean="0"/>
            </a:p>
            <a:p>
              <a:pPr algn="ctr" fontAlgn="base">
                <a:lnSpc>
                  <a:spcPct val="150000"/>
                </a:lnSpc>
              </a:pPr>
              <a:r>
                <a:rPr lang="zh-TW" altLang="en-US" sz="1600" b="1" dirty="0" smtClean="0">
                  <a:solidFill>
                    <a:srgbClr val="C00000"/>
                  </a:solidFill>
                </a:rPr>
                <a:t>天氣</a:t>
              </a:r>
              <a:r>
                <a:rPr lang="zh-TW" altLang="en-US" sz="1600" b="1" dirty="0" smtClean="0"/>
                <a:t> </a:t>
              </a:r>
              <a:r>
                <a:rPr lang="en-US" altLang="zh-TW" sz="1600" b="1" dirty="0" smtClean="0"/>
                <a:t>/</a:t>
              </a:r>
              <a:r>
                <a:rPr lang="zh-TW" altLang="en-US" sz="1600" b="1" dirty="0" smtClean="0"/>
                <a:t> </a:t>
              </a:r>
              <a:r>
                <a:rPr lang="zh-TW" altLang="en-US" sz="1600" b="1" dirty="0" smtClean="0">
                  <a:solidFill>
                    <a:srgbClr val="C00000"/>
                  </a:solidFill>
                </a:rPr>
                <a:t>小語</a:t>
              </a:r>
              <a:r>
                <a:rPr lang="zh-TW" altLang="en-US" sz="1600" b="1" dirty="0" smtClean="0"/>
                <a:t> </a:t>
              </a:r>
              <a:r>
                <a:rPr lang="en-US" altLang="zh-TW" sz="1600" b="1" dirty="0" smtClean="0"/>
                <a:t>/</a:t>
              </a:r>
              <a:r>
                <a:rPr lang="zh-TW" altLang="en-US" sz="1600" b="1" dirty="0" smtClean="0"/>
                <a:t> </a:t>
              </a:r>
              <a:r>
                <a:rPr lang="zh-TW" altLang="en-US" sz="1600" b="1" dirty="0" smtClean="0">
                  <a:solidFill>
                    <a:srgbClr val="C00000"/>
                  </a:solidFill>
                </a:rPr>
                <a:t>日期</a:t>
              </a:r>
              <a:endParaRPr lang="zh-TW" altLang="en-US" sz="1800" b="1" spc="120" dirty="0">
                <a:solidFill>
                  <a:srgbClr val="C00000"/>
                </a:solidFill>
              </a:endParaRPr>
            </a:p>
          </p:txBody>
        </p:sp>
      </p:grpSp>
      <p:sp>
        <p:nvSpPr>
          <p:cNvPr id="18" name="圓角矩形圖說文字 17"/>
          <p:cNvSpPr/>
          <p:nvPr/>
        </p:nvSpPr>
        <p:spPr>
          <a:xfrm flipH="1">
            <a:off x="1330212" y="612930"/>
            <a:ext cx="4339544" cy="2211363"/>
          </a:xfrm>
          <a:prstGeom prst="wedgeRoundRectCallout">
            <a:avLst>
              <a:gd name="adj1" fmla="val -48360"/>
              <a:gd name="adj2" fmla="val 726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02726" y="4277872"/>
            <a:ext cx="5030324" cy="2201302"/>
            <a:chOff x="102726" y="4277872"/>
            <a:chExt cx="5030324" cy="2201302"/>
          </a:xfrm>
        </p:grpSpPr>
        <p:sp>
          <p:nvSpPr>
            <p:cNvPr id="6" name="圓角矩形圖說文字 5"/>
            <p:cNvSpPr/>
            <p:nvPr/>
          </p:nvSpPr>
          <p:spPr>
            <a:xfrm>
              <a:off x="102726" y="4277872"/>
              <a:ext cx="5030324" cy="2201302"/>
            </a:xfrm>
            <a:prstGeom prst="wedgeRoundRectCallout">
              <a:avLst>
                <a:gd name="adj1" fmla="val -48360"/>
                <a:gd name="adj2" fmla="val 72617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2" r="66632"/>
            <a:stretch/>
          </p:blipFill>
          <p:spPr>
            <a:xfrm>
              <a:off x="431598" y="4656976"/>
              <a:ext cx="934870" cy="1498882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194" y="4660360"/>
              <a:ext cx="1534227" cy="149549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707"/>
            <a:stretch/>
          </p:blipFill>
          <p:spPr>
            <a:xfrm>
              <a:off x="3102733" y="4656976"/>
              <a:ext cx="1671924" cy="1498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4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/>
          <p:cNvGrpSpPr/>
          <p:nvPr/>
        </p:nvGrpSpPr>
        <p:grpSpPr>
          <a:xfrm>
            <a:off x="5678540" y="1436149"/>
            <a:ext cx="5699374" cy="2269866"/>
            <a:chOff x="6432525" y="1079445"/>
            <a:chExt cx="4613159" cy="1923681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6487209" y="1089040"/>
              <a:ext cx="23393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zh-TW" altLang="en-US" sz="2000" b="1" spc="120" dirty="0">
                  <a:solidFill>
                    <a:srgbClr val="C00000"/>
                  </a:solidFill>
                </a:rPr>
                <a:t>天氣</a:t>
              </a:r>
              <a:r>
                <a:rPr lang="zh-TW" altLang="en-US" sz="2000" b="1" spc="120" dirty="0" smtClean="0">
                  <a:solidFill>
                    <a:srgbClr val="C00000"/>
                  </a:solidFill>
                </a:rPr>
                <a:t>數據應用</a:t>
              </a:r>
              <a:r>
                <a:rPr lang="en-US" altLang="zh-TW" sz="2000" b="1" spc="120" dirty="0" smtClean="0">
                  <a:solidFill>
                    <a:srgbClr val="C00000"/>
                  </a:solidFill>
                </a:rPr>
                <a:t>:</a:t>
              </a:r>
              <a:endParaRPr lang="en-US" altLang="zh-TW" sz="1600" b="1" spc="120" dirty="0">
                <a:solidFill>
                  <a:srgbClr val="C00000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6509169" y="1664298"/>
              <a:ext cx="4536515" cy="1134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800" b="1" spc="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降雨率決定</a:t>
              </a:r>
              <a:r>
                <a:rPr lang="zh-TW" altLang="en-US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色系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zh-TW" altLang="en-US" sz="1800" b="1" spc="120" dirty="0">
                  <a:solidFill>
                    <a:schemeClr val="accent6">
                      <a:lumMod val="75000"/>
                    </a:schemeClr>
                  </a:solidFill>
                </a:rPr>
                <a:t>暖色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</a:t>
              </a:r>
              <a:r>
                <a:rPr lang="zh-TW" altLang="en-US" sz="1800" b="1" spc="120" dirty="0" smtClean="0">
                  <a:solidFill>
                    <a:srgbClr val="0070C0"/>
                  </a:solidFill>
                </a:rPr>
                <a:t>冷色</a:t>
              </a:r>
              <a:endParaRPr lang="zh-TW" altLang="en-US" sz="1800" b="1" spc="120" dirty="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氣溫決定色相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endParaRPr lang="en-US" altLang="zh-TW" sz="1800" b="1" spc="12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800" b="1" spc="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高溫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TW" altLang="en-US" sz="1800" b="1" spc="120" dirty="0">
                  <a:solidFill>
                    <a:srgbClr val="FF0000"/>
                  </a:solidFill>
                </a:rPr>
                <a:t>紅</a:t>
              </a:r>
              <a:r>
                <a:rPr lang="zh-TW" altLang="en-US" sz="1800" b="1" spc="120" dirty="0">
                  <a:solidFill>
                    <a:schemeClr val="accent6">
                      <a:lumMod val="75000"/>
                    </a:schemeClr>
                  </a:solidFill>
                </a:rPr>
                <a:t>橘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)~</a:t>
              </a:r>
              <a:r>
                <a:rPr lang="zh-TW" altLang="en-US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常溫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TW" altLang="en-US" sz="1800" b="1" spc="120" dirty="0">
                  <a:solidFill>
                    <a:schemeClr val="bg1">
                      <a:lumMod val="75000"/>
                    </a:schemeClr>
                  </a:solidFill>
                </a:rPr>
                <a:t>白</a:t>
              </a:r>
              <a:r>
                <a:rPr lang="zh-TW" altLang="en-US" sz="1800" b="1" spc="120" dirty="0">
                  <a:solidFill>
                    <a:srgbClr val="FFFF00"/>
                  </a:solidFill>
                </a:rPr>
                <a:t>黃</a:t>
              </a:r>
              <a:r>
                <a:rPr lang="zh-TW" altLang="en-US" sz="1800" b="1" spc="120" dirty="0">
                  <a:solidFill>
                    <a:schemeClr val="accent3"/>
                  </a:solidFill>
                </a:rPr>
                <a:t>綠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)~</a:t>
              </a:r>
              <a:r>
                <a:rPr lang="zh-TW" altLang="en-US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低溫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TW" altLang="en-US" sz="1800" b="1" spc="120" dirty="0">
                  <a:solidFill>
                    <a:schemeClr val="accent1">
                      <a:lumMod val="75000"/>
                    </a:schemeClr>
                  </a:solidFill>
                </a:rPr>
                <a:t>藍</a:t>
              </a:r>
              <a:r>
                <a:rPr lang="zh-TW" altLang="en-US" sz="1800" b="1" spc="120" dirty="0">
                  <a:solidFill>
                    <a:srgbClr val="7030A0"/>
                  </a:solidFill>
                </a:rPr>
                <a:t>紫</a:t>
              </a:r>
              <a:r>
                <a:rPr lang="zh-TW" altLang="en-US" sz="1800" b="1" spc="120" dirty="0">
                  <a:solidFill>
                    <a:schemeClr val="tx1"/>
                  </a:solidFill>
                </a:rPr>
                <a:t>黑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zh-TW" altLang="en-US" sz="1800" b="1" spc="12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7" name="圓角矩形 56"/>
            <p:cNvSpPr/>
            <p:nvPr/>
          </p:nvSpPr>
          <p:spPr>
            <a:xfrm>
              <a:off x="6432525" y="1079445"/>
              <a:ext cx="4583286" cy="1923681"/>
            </a:xfrm>
            <a:prstGeom prst="roundRect">
              <a:avLst>
                <a:gd name="adj" fmla="val 9197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3" name="直線接點 42"/>
          <p:cNvCxnSpPr/>
          <p:nvPr/>
        </p:nvCxnSpPr>
        <p:spPr>
          <a:xfrm>
            <a:off x="4868242" y="444823"/>
            <a:ext cx="0" cy="66406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359836" y="1325007"/>
            <a:ext cx="4106260" cy="4138597"/>
            <a:chOff x="359836" y="575298"/>
            <a:chExt cx="4106260" cy="4138597"/>
          </a:xfrm>
        </p:grpSpPr>
        <p:sp>
          <p:nvSpPr>
            <p:cNvPr id="47" name="圓角矩形 46"/>
            <p:cNvSpPr/>
            <p:nvPr/>
          </p:nvSpPr>
          <p:spPr>
            <a:xfrm>
              <a:off x="1140701" y="2075987"/>
              <a:ext cx="3319508" cy="696649"/>
            </a:xfrm>
            <a:prstGeom prst="roundRect">
              <a:avLst>
                <a:gd name="adj" fmla="val 9197"/>
              </a:avLst>
            </a:prstGeom>
            <a:solidFill>
              <a:schemeClr val="accent3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6A5B7F0-6D61-4913-B993-7011BA311F44}"/>
                </a:ext>
              </a:extLst>
            </p:cNvPr>
            <p:cNvSpPr/>
            <p:nvPr/>
          </p:nvSpPr>
          <p:spPr>
            <a:xfrm>
              <a:off x="359836" y="575298"/>
              <a:ext cx="40848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b="1" cap="all" spc="161" dirty="0" smtClean="0">
                  <a:solidFill>
                    <a:srgbClr val="C00000"/>
                  </a:solidFill>
                  <a:latin typeface="+mn-lt"/>
                </a:rPr>
                <a:t>『</a:t>
              </a:r>
              <a:r>
                <a:rPr lang="zh-TW" altLang="en-US" sz="2800" b="1" cap="all" spc="161" dirty="0" smtClean="0">
                  <a:solidFill>
                    <a:srgbClr val="C00000"/>
                  </a:solidFill>
                </a:rPr>
                <a:t>服務架構</a:t>
              </a:r>
              <a:r>
                <a:rPr lang="en-US" altLang="zh-TW" sz="2800" b="1" cap="all" spc="161" dirty="0" smtClean="0">
                  <a:solidFill>
                    <a:srgbClr val="C00000"/>
                  </a:solidFill>
                  <a:latin typeface="+mn-lt"/>
                </a:rPr>
                <a:t>』</a:t>
              </a:r>
              <a:endParaRPr lang="en-US" altLang="zh-TW" sz="2000" b="1" cap="all" spc="16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359836" y="1529551"/>
              <a:ext cx="4100373" cy="696649"/>
              <a:chOff x="173835" y="1220110"/>
              <a:chExt cx="4848762" cy="696649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1097221" y="1220110"/>
                <a:ext cx="3925376" cy="696649"/>
                <a:chOff x="7080022" y="5671979"/>
                <a:chExt cx="3925376" cy="696649"/>
              </a:xfrm>
            </p:grpSpPr>
            <p:sp>
              <p:nvSpPr>
                <p:cNvPr id="41" name="圓角矩形 40"/>
                <p:cNvSpPr/>
                <p:nvPr/>
              </p:nvSpPr>
              <p:spPr>
                <a:xfrm>
                  <a:off x="7080022" y="5671979"/>
                  <a:ext cx="3925376" cy="696649"/>
                </a:xfrm>
                <a:prstGeom prst="roundRect">
                  <a:avLst>
                    <a:gd name="adj" fmla="val 9197"/>
                  </a:avLst>
                </a:prstGeom>
                <a:solidFill>
                  <a:schemeClr val="accent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98269381-9183-4791-B416-D9FC5BC258D0}"/>
                    </a:ext>
                  </a:extLst>
                </p:cNvPr>
                <p:cNvSpPr txBox="1"/>
                <p:nvPr/>
              </p:nvSpPr>
              <p:spPr>
                <a:xfrm>
                  <a:off x="7701447" y="5736553"/>
                  <a:ext cx="2682525" cy="497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lnSpc>
                      <a:spcPct val="150000"/>
                    </a:lnSpc>
                  </a:pPr>
                  <a:r>
                    <a:rPr lang="zh-TW" altLang="en-US" sz="2000" b="1" spc="120" dirty="0" smtClean="0">
                      <a:solidFill>
                        <a:schemeClr val="bg1"/>
                      </a:solidFill>
                    </a:rPr>
                    <a:t>服務</a:t>
                  </a:r>
                  <a:r>
                    <a:rPr lang="en-US" altLang="zh-TW" sz="2000" b="1" spc="120" dirty="0" smtClean="0">
                      <a:solidFill>
                        <a:schemeClr val="bg1"/>
                      </a:solidFill>
                    </a:rPr>
                    <a:t>:</a:t>
                  </a:r>
                  <a:r>
                    <a:rPr lang="zh-TW" altLang="en-US" sz="2000" b="1" spc="120" dirty="0" smtClean="0">
                      <a:solidFill>
                        <a:schemeClr val="bg1"/>
                      </a:solidFill>
                    </a:rPr>
                    <a:t>推薦</a:t>
                  </a:r>
                  <a:r>
                    <a:rPr lang="zh-TW" altLang="en-US" sz="2000" b="1" spc="120" dirty="0">
                      <a:solidFill>
                        <a:schemeClr val="bg1"/>
                      </a:solidFill>
                    </a:rPr>
                    <a:t>購物</a:t>
                  </a:r>
                </a:p>
              </p:txBody>
            </p:sp>
          </p:grp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173835" y="1234933"/>
                <a:ext cx="10981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zh-TW" altLang="en-US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服務</a:t>
                </a:r>
                <a:r>
                  <a:rPr lang="en-US" altLang="zh-TW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  <a:endParaRPr lang="zh-TW" altLang="en-US" sz="2000" b="1" spc="12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>
              <a:off x="360078" y="4017246"/>
              <a:ext cx="4106018" cy="696649"/>
              <a:chOff x="174077" y="3210093"/>
              <a:chExt cx="4855438" cy="696649"/>
            </a:xfrm>
          </p:grpSpPr>
          <p:grpSp>
            <p:nvGrpSpPr>
              <p:cNvPr id="79" name="群組 78"/>
              <p:cNvGrpSpPr/>
              <p:nvPr/>
            </p:nvGrpSpPr>
            <p:grpSpPr>
              <a:xfrm>
                <a:off x="1104139" y="3210093"/>
                <a:ext cx="3925376" cy="696649"/>
                <a:chOff x="7080022" y="5671979"/>
                <a:chExt cx="3925376" cy="696649"/>
              </a:xfrm>
            </p:grpSpPr>
            <p:sp>
              <p:nvSpPr>
                <p:cNvPr id="85" name="圓角矩形 84"/>
                <p:cNvSpPr/>
                <p:nvPr/>
              </p:nvSpPr>
              <p:spPr>
                <a:xfrm>
                  <a:off x="7080022" y="5671979"/>
                  <a:ext cx="3925376" cy="696649"/>
                </a:xfrm>
                <a:prstGeom prst="roundRect">
                  <a:avLst>
                    <a:gd name="adj" fmla="val 9197"/>
                  </a:avLst>
                </a:prstGeom>
                <a:solidFill>
                  <a:srgbClr val="C000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8269381-9183-4791-B416-D9FC5BC258D0}"/>
                    </a:ext>
                  </a:extLst>
                </p:cNvPr>
                <p:cNvSpPr txBox="1"/>
                <p:nvPr/>
              </p:nvSpPr>
              <p:spPr>
                <a:xfrm>
                  <a:off x="7486736" y="5736553"/>
                  <a:ext cx="307147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lnSpc>
                      <a:spcPct val="150000"/>
                    </a:lnSpc>
                  </a:pPr>
                  <a:r>
                    <a:rPr lang="zh-TW" altLang="en-US" sz="2000" b="1" spc="120" dirty="0" smtClean="0">
                      <a:solidFill>
                        <a:schemeClr val="bg1"/>
                      </a:solidFill>
                    </a:rPr>
                    <a:t>服務基底</a:t>
                  </a:r>
                  <a:r>
                    <a:rPr lang="en-US" altLang="zh-TW" sz="2000" b="1" spc="120" dirty="0" smtClean="0">
                      <a:solidFill>
                        <a:schemeClr val="bg1"/>
                      </a:solidFill>
                    </a:rPr>
                    <a:t>:</a:t>
                  </a:r>
                  <a:r>
                    <a:rPr lang="zh-TW" altLang="en-US" sz="2000" b="1" spc="120" dirty="0" smtClean="0">
                      <a:solidFill>
                        <a:schemeClr val="bg1"/>
                      </a:solidFill>
                    </a:rPr>
                    <a:t>天氣</a:t>
                  </a:r>
                  <a:r>
                    <a:rPr lang="zh-TW" altLang="en-US" sz="2000" b="1" spc="120" dirty="0">
                      <a:solidFill>
                        <a:schemeClr val="bg1"/>
                      </a:solidFill>
                    </a:rPr>
                    <a:t>數據</a:t>
                  </a:r>
                </a:p>
              </p:txBody>
            </p:sp>
          </p:grp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174077" y="3249269"/>
                <a:ext cx="109787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zh-TW" altLang="en-US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資料</a:t>
                </a:r>
                <a:r>
                  <a:rPr lang="en-US" altLang="zh-TW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  <a:endParaRPr lang="zh-TW" altLang="en-US" sz="2000" b="1" spc="12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360078" y="3022254"/>
              <a:ext cx="4084602" cy="696650"/>
              <a:chOff x="174076" y="2215101"/>
              <a:chExt cx="4830113" cy="696650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1104139" y="2215101"/>
                <a:ext cx="3900050" cy="696650"/>
                <a:chOff x="1059533" y="4902545"/>
                <a:chExt cx="3900050" cy="696650"/>
              </a:xfrm>
            </p:grpSpPr>
            <p:grpSp>
              <p:nvGrpSpPr>
                <p:cNvPr id="89" name="群組 88"/>
                <p:cNvGrpSpPr/>
                <p:nvPr/>
              </p:nvGrpSpPr>
              <p:grpSpPr>
                <a:xfrm>
                  <a:off x="3431107" y="4902545"/>
                  <a:ext cx="1528476" cy="696649"/>
                  <a:chOff x="7080022" y="5671979"/>
                  <a:chExt cx="1528476" cy="696649"/>
                </a:xfrm>
              </p:grpSpPr>
              <p:sp>
                <p:nvSpPr>
                  <p:cNvPr id="90" name="圓角矩形 89"/>
                  <p:cNvSpPr/>
                  <p:nvPr/>
                </p:nvSpPr>
                <p:spPr>
                  <a:xfrm>
                    <a:off x="7080022" y="5671979"/>
                    <a:ext cx="1528476" cy="696649"/>
                  </a:xfrm>
                  <a:prstGeom prst="roundRect">
                    <a:avLst>
                      <a:gd name="adj" fmla="val 9197"/>
                    </a:avLst>
                  </a:prstGeom>
                  <a:solidFill>
                    <a:schemeClr val="accent5">
                      <a:lumMod val="7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1" name="文字方塊 90">
                    <a:extLst>
                      <a:ext uri="{FF2B5EF4-FFF2-40B4-BE49-F238E27FC236}">
                        <a16:creationId xmlns:a16="http://schemas.microsoft.com/office/drawing/2014/main" id="{98269381-9183-4791-B416-D9FC5BC258D0}"/>
                      </a:ext>
                    </a:extLst>
                  </p:cNvPr>
                  <p:cNvSpPr txBox="1"/>
                  <p:nvPr/>
                </p:nvSpPr>
                <p:spPr>
                  <a:xfrm>
                    <a:off x="7198545" y="5723786"/>
                    <a:ext cx="1305384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base">
                      <a:lnSpc>
                        <a:spcPct val="150000"/>
                      </a:lnSpc>
                    </a:pPr>
                    <a:r>
                      <a:rPr lang="zh-TW" altLang="en-US" sz="2000" b="1" spc="120" dirty="0" smtClean="0">
                        <a:solidFill>
                          <a:schemeClr val="bg1"/>
                        </a:solidFill>
                      </a:rPr>
                      <a:t>小</a:t>
                    </a:r>
                    <a:r>
                      <a:rPr lang="zh-TW" altLang="en-US" sz="2000" b="1" spc="120" dirty="0" smtClean="0">
                        <a:solidFill>
                          <a:schemeClr val="bg1"/>
                        </a:solidFill>
                      </a:rPr>
                      <a:t>語</a:t>
                    </a:r>
                    <a:endParaRPr lang="en-US" altLang="zh-TW" sz="2000" b="1" spc="120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5" name="群組 94"/>
                <p:cNvGrpSpPr/>
                <p:nvPr/>
              </p:nvGrpSpPr>
              <p:grpSpPr>
                <a:xfrm>
                  <a:off x="1059533" y="4902546"/>
                  <a:ext cx="1664648" cy="696649"/>
                  <a:chOff x="7080022" y="5671979"/>
                  <a:chExt cx="1664648" cy="696649"/>
                </a:xfrm>
              </p:grpSpPr>
              <p:sp>
                <p:nvSpPr>
                  <p:cNvPr id="96" name="圓角矩形 95"/>
                  <p:cNvSpPr/>
                  <p:nvPr/>
                </p:nvSpPr>
                <p:spPr>
                  <a:xfrm>
                    <a:off x="7080022" y="5671979"/>
                    <a:ext cx="1664648" cy="696649"/>
                  </a:xfrm>
                  <a:prstGeom prst="roundRect">
                    <a:avLst>
                      <a:gd name="adj" fmla="val 9197"/>
                    </a:avLst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7" name="文字方塊 96">
                    <a:extLst>
                      <a:ext uri="{FF2B5EF4-FFF2-40B4-BE49-F238E27FC236}">
                        <a16:creationId xmlns:a16="http://schemas.microsoft.com/office/drawing/2014/main" id="{98269381-9183-4791-B416-D9FC5BC258D0}"/>
                      </a:ext>
                    </a:extLst>
                  </p:cNvPr>
                  <p:cNvSpPr txBox="1"/>
                  <p:nvPr/>
                </p:nvSpPr>
                <p:spPr>
                  <a:xfrm>
                    <a:off x="7146345" y="5740260"/>
                    <a:ext cx="1532001" cy="497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base">
                      <a:lnSpc>
                        <a:spcPct val="150000"/>
                      </a:lnSpc>
                    </a:pPr>
                    <a:r>
                      <a:rPr lang="zh-TW" altLang="en-US" sz="2000" b="1" spc="120" dirty="0">
                        <a:solidFill>
                          <a:schemeClr val="bg1"/>
                        </a:solidFill>
                      </a:rPr>
                      <a:t>色彩日曆</a:t>
                    </a:r>
                    <a:endParaRPr lang="en-US" altLang="zh-TW" sz="2000" b="1" spc="120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" name="加號 5"/>
                <p:cNvSpPr/>
                <p:nvPr/>
              </p:nvSpPr>
              <p:spPr>
                <a:xfrm>
                  <a:off x="2921276" y="5057774"/>
                  <a:ext cx="334537" cy="360948"/>
                </a:xfrm>
                <a:prstGeom prst="mathPlus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174076" y="2265558"/>
                <a:ext cx="10981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zh-TW" altLang="en-US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功能</a:t>
                </a:r>
                <a:r>
                  <a:rPr lang="en-US" altLang="zh-TW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  <a:endParaRPr lang="zh-TW" altLang="en-US" sz="2000" b="1" spc="12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1133776" y="2210682"/>
              <a:ext cx="33109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zh-TW" altLang="en-US" sz="2000" b="1" spc="120" dirty="0" smtClean="0">
                  <a:solidFill>
                    <a:schemeClr val="bg1"/>
                  </a:solidFill>
                </a:rPr>
                <a:t>顏色辨識</a:t>
              </a:r>
              <a:r>
                <a:rPr lang="en-US" altLang="zh-TW" sz="2000" b="1" spc="120" dirty="0" smtClean="0">
                  <a:solidFill>
                    <a:schemeClr val="bg1"/>
                  </a:solidFill>
                </a:rPr>
                <a:t>:</a:t>
              </a:r>
              <a:r>
                <a:rPr lang="zh-TW" altLang="en-US" sz="2000" b="1" spc="120" dirty="0" smtClean="0">
                  <a:solidFill>
                    <a:schemeClr val="bg1"/>
                  </a:solidFill>
                </a:rPr>
                <a:t>機器學</a:t>
              </a:r>
              <a:r>
                <a:rPr lang="zh-TW" altLang="en-US" sz="2000" b="1" spc="120" dirty="0">
                  <a:solidFill>
                    <a:schemeClr val="bg1"/>
                  </a:solidFill>
                </a:rPr>
                <a:t>習</a:t>
              </a:r>
              <a:endParaRPr lang="zh-TW" altLang="en-US" sz="2000" b="1" spc="12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5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89034" y="3350466"/>
            <a:ext cx="2230197" cy="1654782"/>
            <a:chOff x="1133776" y="1652165"/>
            <a:chExt cx="3326433" cy="1654782"/>
          </a:xfrm>
        </p:grpSpPr>
        <p:sp>
          <p:nvSpPr>
            <p:cNvPr id="47" name="圓角矩形 46"/>
            <p:cNvSpPr/>
            <p:nvPr/>
          </p:nvSpPr>
          <p:spPr>
            <a:xfrm>
              <a:off x="1140701" y="1652165"/>
              <a:ext cx="3319508" cy="1654782"/>
            </a:xfrm>
            <a:prstGeom prst="roundRect">
              <a:avLst>
                <a:gd name="adj" fmla="val 9197"/>
              </a:avLst>
            </a:prstGeom>
            <a:solidFill>
              <a:schemeClr val="accent3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FF"/>
                </a:solidFill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1133776" y="1781841"/>
              <a:ext cx="3310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zh-TW" altLang="en-US" sz="2000" b="1" spc="120" dirty="0" smtClean="0">
                  <a:solidFill>
                    <a:schemeClr val="bg1"/>
                  </a:solidFill>
                </a:rPr>
                <a:t>衣服顏色辨識</a:t>
              </a:r>
              <a:endParaRPr lang="en-US" altLang="zh-TW" sz="2000" b="1" spc="120" dirty="0" smtClean="0">
                <a:solidFill>
                  <a:schemeClr val="bg1"/>
                </a:solidFill>
              </a:endParaRPr>
            </a:p>
            <a:p>
              <a:pPr algn="ctr" fontAlgn="base">
                <a:lnSpc>
                  <a:spcPct val="150000"/>
                </a:lnSpc>
              </a:pPr>
              <a:r>
                <a:rPr lang="en-US" altLang="zh-TW" sz="2000" b="1" spc="120" dirty="0" smtClean="0">
                  <a:solidFill>
                    <a:schemeClr val="bg1"/>
                  </a:solidFill>
                </a:rPr>
                <a:t>/</a:t>
              </a:r>
              <a:r>
                <a:rPr lang="zh-TW" altLang="en-US" sz="2000" b="1" spc="120" dirty="0" smtClean="0">
                  <a:solidFill>
                    <a:schemeClr val="bg1"/>
                  </a:solidFill>
                </a:rPr>
                <a:t>篩選模型</a:t>
              </a:r>
              <a:endParaRPr lang="en-US" altLang="zh-TW" sz="2000" b="1" spc="120" dirty="0" smtClean="0">
                <a:solidFill>
                  <a:schemeClr val="bg1"/>
                </a:solidFill>
              </a:endParaRPr>
            </a:p>
            <a:p>
              <a:pPr algn="ctr" fontAlgn="base">
                <a:lnSpc>
                  <a:spcPct val="150000"/>
                </a:lnSpc>
              </a:pPr>
              <a:r>
                <a:rPr lang="en-US" altLang="zh-TW" sz="1600" spc="120" dirty="0" smtClean="0">
                  <a:solidFill>
                    <a:srgbClr val="FFFF00"/>
                  </a:solidFill>
                  <a:sym typeface="Wingdings" panose="05000000000000000000" pitchFamily="2" charset="2"/>
                </a:rPr>
                <a:t>(</a:t>
              </a:r>
              <a:r>
                <a:rPr lang="zh-TW" altLang="en-US" sz="1600" spc="120" dirty="0" smtClean="0">
                  <a:solidFill>
                    <a:srgbClr val="FFFF00"/>
                  </a:solidFill>
                </a:rPr>
                <a:t>機器學習</a:t>
              </a:r>
              <a:r>
                <a:rPr lang="en-US" altLang="zh-TW" sz="1600" spc="120" dirty="0" smtClean="0">
                  <a:solidFill>
                    <a:srgbClr val="FFFF00"/>
                  </a:solidFill>
                </a:rPr>
                <a:t>)</a:t>
              </a:r>
              <a:endParaRPr lang="zh-TW" altLang="en-US" sz="1600" spc="120" dirty="0">
                <a:solidFill>
                  <a:srgbClr val="FFFF00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F6A5B7F0-6D61-4913-B993-7011BA311F44}"/>
              </a:ext>
            </a:extLst>
          </p:cNvPr>
          <p:cNvSpPr/>
          <p:nvPr/>
        </p:nvSpPr>
        <p:spPr>
          <a:xfrm>
            <a:off x="0" y="511430"/>
            <a:ext cx="12239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cap="all" spc="161" dirty="0" smtClean="0">
                <a:solidFill>
                  <a:srgbClr val="C00000"/>
                </a:solidFill>
                <a:latin typeface="+mn-lt"/>
              </a:rPr>
              <a:t>『</a:t>
            </a:r>
            <a:r>
              <a:rPr lang="zh-TW" altLang="en-US" sz="2800" b="1" cap="all" spc="161" dirty="0" smtClean="0">
                <a:solidFill>
                  <a:srgbClr val="C00000"/>
                </a:solidFill>
              </a:rPr>
              <a:t>運作說明</a:t>
            </a:r>
            <a:r>
              <a:rPr lang="en-US" altLang="zh-TW" sz="2800" b="1" cap="all" spc="161" dirty="0" smtClean="0">
                <a:solidFill>
                  <a:srgbClr val="C00000"/>
                </a:solidFill>
                <a:latin typeface="+mn-lt"/>
              </a:rPr>
              <a:t>』</a:t>
            </a:r>
            <a:endParaRPr lang="en-US" altLang="zh-TW" sz="2000" b="1" cap="all" spc="16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8886589" y="1668473"/>
            <a:ext cx="2793998" cy="4307893"/>
            <a:chOff x="8122660" y="1426301"/>
            <a:chExt cx="2793998" cy="4307893"/>
          </a:xfrm>
        </p:grpSpPr>
        <p:grpSp>
          <p:nvGrpSpPr>
            <p:cNvPr id="2" name="群組 1"/>
            <p:cNvGrpSpPr/>
            <p:nvPr/>
          </p:nvGrpSpPr>
          <p:grpSpPr>
            <a:xfrm>
              <a:off x="8122660" y="2706369"/>
              <a:ext cx="2793998" cy="1776455"/>
              <a:chOff x="8435175" y="2006130"/>
              <a:chExt cx="2793998" cy="1776455"/>
            </a:xfrm>
          </p:grpSpPr>
          <p:sp>
            <p:nvSpPr>
              <p:cNvPr id="50" name="圓角矩形 49"/>
              <p:cNvSpPr/>
              <p:nvPr/>
            </p:nvSpPr>
            <p:spPr>
              <a:xfrm>
                <a:off x="8435175" y="2006130"/>
                <a:ext cx="2793998" cy="1776455"/>
              </a:xfrm>
              <a:prstGeom prst="roundRect">
                <a:avLst>
                  <a:gd name="adj" fmla="val 9197"/>
                </a:avLst>
              </a:prstGeom>
              <a:solidFill>
                <a:srgbClr val="C00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8697931" y="2060083"/>
                <a:ext cx="2268487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lnSpc>
                    <a:spcPct val="150000"/>
                  </a:lnSpc>
                </a:pPr>
                <a:r>
                  <a:rPr lang="zh-TW" altLang="en-US" sz="2000" b="1" u="sng" spc="120" dirty="0" smtClean="0">
                    <a:solidFill>
                      <a:schemeClr val="bg1"/>
                    </a:solidFill>
                  </a:rPr>
                  <a:t>天氣數據</a:t>
                </a:r>
                <a:endParaRPr lang="en-US" altLang="zh-TW" sz="2000" b="1" u="sng" spc="120" dirty="0" smtClean="0">
                  <a:solidFill>
                    <a:schemeClr val="bg1"/>
                  </a:solidFill>
                </a:endParaRPr>
              </a:p>
              <a:p>
                <a:pPr algn="ctr" fontAlgn="base">
                  <a:lnSpc>
                    <a:spcPct val="150000"/>
                  </a:lnSpc>
                </a:pPr>
                <a:r>
                  <a:rPr lang="zh-TW" altLang="en-US" sz="1600" b="1" dirty="0">
                    <a:solidFill>
                      <a:schemeClr val="bg1">
                        <a:lumMod val="95000"/>
                      </a:schemeClr>
                    </a:solidFill>
                  </a:rPr>
                  <a:t>城市名 </a:t>
                </a:r>
                <a:r>
                  <a:rPr lang="en-US" altLang="zh-TW" sz="1600" b="1" dirty="0">
                    <a:solidFill>
                      <a:schemeClr val="bg1">
                        <a:lumMod val="95000"/>
                      </a:schemeClr>
                    </a:solidFill>
                  </a:rPr>
                  <a:t>/ </a:t>
                </a:r>
                <a:r>
                  <a:rPr lang="zh-TW" altLang="en-US" sz="1600" b="1" dirty="0">
                    <a:solidFill>
                      <a:schemeClr val="bg1">
                        <a:lumMod val="95000"/>
                      </a:schemeClr>
                    </a:solidFill>
                  </a:rPr>
                  <a:t>氣溫 </a:t>
                </a:r>
                <a:r>
                  <a:rPr lang="en-US" altLang="zh-TW" sz="1600" b="1" dirty="0">
                    <a:solidFill>
                      <a:schemeClr val="bg1">
                        <a:lumMod val="95000"/>
                      </a:schemeClr>
                    </a:solidFill>
                  </a:rPr>
                  <a:t>/ </a:t>
                </a:r>
                <a:r>
                  <a:rPr lang="zh-TW" altLang="en-US" sz="1600" b="1" dirty="0">
                    <a:solidFill>
                      <a:schemeClr val="bg1">
                        <a:lumMod val="95000"/>
                      </a:schemeClr>
                    </a:solidFill>
                  </a:rPr>
                  <a:t>濕度 </a:t>
                </a:r>
                <a:r>
                  <a:rPr lang="en-US" altLang="zh-TW" sz="1600" b="1" dirty="0">
                    <a:solidFill>
                      <a:schemeClr val="bg1">
                        <a:lumMod val="95000"/>
                      </a:schemeClr>
                    </a:solidFill>
                  </a:rPr>
                  <a:t>/ </a:t>
                </a:r>
                <a:r>
                  <a:rPr lang="zh-TW" altLang="en-US" sz="1600" b="1" dirty="0">
                    <a:solidFill>
                      <a:schemeClr val="bg1">
                        <a:lumMod val="95000"/>
                      </a:schemeClr>
                    </a:solidFill>
                  </a:rPr>
                  <a:t>降雨率</a:t>
                </a:r>
                <a:r>
                  <a:rPr lang="en-US" altLang="zh-TW" sz="1600" b="1" dirty="0">
                    <a:solidFill>
                      <a:schemeClr val="bg1">
                        <a:lumMod val="95000"/>
                      </a:schemeClr>
                    </a:solidFill>
                  </a:rPr>
                  <a:t>(Pop) / </a:t>
                </a:r>
                <a:r>
                  <a:rPr lang="zh-TW" altLang="en-US" sz="16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風速 </a:t>
                </a:r>
                <a:r>
                  <a:rPr lang="en-US" altLang="zh-TW" sz="16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/</a:t>
                </a:r>
              </a:p>
              <a:p>
                <a:pPr algn="ctr" fontAlgn="base">
                  <a:lnSpc>
                    <a:spcPct val="150000"/>
                  </a:lnSpc>
                </a:pPr>
                <a:r>
                  <a:rPr lang="zh-TW" altLang="en-US" sz="16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開始</a:t>
                </a:r>
                <a:r>
                  <a:rPr lang="zh-TW" altLang="en-US" sz="1600" b="1" dirty="0">
                    <a:solidFill>
                      <a:schemeClr val="bg1">
                        <a:lumMod val="95000"/>
                      </a:schemeClr>
                    </a:solidFill>
                  </a:rPr>
                  <a:t>時間 </a:t>
                </a:r>
                <a:r>
                  <a:rPr lang="en-US" altLang="zh-TW" sz="1600" b="1" dirty="0">
                    <a:solidFill>
                      <a:schemeClr val="bg1">
                        <a:lumMod val="95000"/>
                      </a:schemeClr>
                    </a:solidFill>
                  </a:rPr>
                  <a:t>/ </a:t>
                </a:r>
                <a:r>
                  <a:rPr lang="zh-TW" altLang="en-US" sz="16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結束</a:t>
                </a:r>
                <a:r>
                  <a:rPr lang="zh-TW" altLang="en-US" sz="1600" b="1" dirty="0">
                    <a:solidFill>
                      <a:schemeClr val="bg1">
                        <a:lumMod val="95000"/>
                      </a:schemeClr>
                    </a:solidFill>
                  </a:rPr>
                  <a:t>時間</a:t>
                </a:r>
                <a:endParaRPr lang="zh-TW" altLang="en-US" sz="1600" b="1" spc="12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8122660" y="1426301"/>
              <a:ext cx="2793998" cy="651064"/>
              <a:chOff x="8435174" y="2006131"/>
              <a:chExt cx="3093209" cy="651064"/>
            </a:xfrm>
          </p:grpSpPr>
          <p:sp>
            <p:nvSpPr>
              <p:cNvPr id="53" name="圓角矩形 52"/>
              <p:cNvSpPr/>
              <p:nvPr/>
            </p:nvSpPr>
            <p:spPr>
              <a:xfrm>
                <a:off x="8435174" y="2006131"/>
                <a:ext cx="3093209" cy="651064"/>
              </a:xfrm>
              <a:prstGeom prst="roundRect">
                <a:avLst>
                  <a:gd name="adj" fmla="val 9197"/>
                </a:avLst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8435174" y="2151329"/>
                <a:ext cx="30932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rgbClr val="C00000"/>
                    </a:solidFill>
                  </a:rPr>
                  <a:t>氣象資料開放平台</a:t>
                </a:r>
                <a:r>
                  <a:rPr lang="en-US" altLang="zh-TW" sz="2000" dirty="0">
                    <a:solidFill>
                      <a:srgbClr val="C00000"/>
                    </a:solidFill>
                  </a:rPr>
                  <a:t>API</a:t>
                </a:r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p:grpSp>
        <p:cxnSp>
          <p:nvCxnSpPr>
            <p:cNvPr id="9" name="直線單箭頭接點 8"/>
            <p:cNvCxnSpPr>
              <a:stCxn id="53" idx="2"/>
            </p:cNvCxnSpPr>
            <p:nvPr/>
          </p:nvCxnSpPr>
          <p:spPr>
            <a:xfrm>
              <a:off x="9519659" y="2077365"/>
              <a:ext cx="0" cy="629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群組 66"/>
            <p:cNvGrpSpPr/>
            <p:nvPr/>
          </p:nvGrpSpPr>
          <p:grpSpPr>
            <a:xfrm>
              <a:off x="8122660" y="5083130"/>
              <a:ext cx="2793998" cy="651064"/>
              <a:chOff x="8435174" y="2006131"/>
              <a:chExt cx="3093209" cy="651064"/>
            </a:xfrm>
          </p:grpSpPr>
          <p:sp>
            <p:nvSpPr>
              <p:cNvPr id="68" name="圓角矩形 67"/>
              <p:cNvSpPr/>
              <p:nvPr/>
            </p:nvSpPr>
            <p:spPr>
              <a:xfrm>
                <a:off x="8435174" y="2006131"/>
                <a:ext cx="3093209" cy="651064"/>
              </a:xfrm>
              <a:prstGeom prst="roundRect">
                <a:avLst>
                  <a:gd name="adj" fmla="val 9197"/>
                </a:avLst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8618637" y="2151329"/>
                <a:ext cx="27262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 smtClean="0">
                    <a:solidFill>
                      <a:srgbClr val="C00000"/>
                    </a:solidFill>
                  </a:rPr>
                  <a:t>MySQL</a:t>
                </a:r>
                <a:r>
                  <a:rPr lang="zh-TW" altLang="en-US" sz="2000" dirty="0" smtClean="0">
                    <a:solidFill>
                      <a:srgbClr val="C00000"/>
                    </a:solidFill>
                  </a:rPr>
                  <a:t>資料庫</a:t>
                </a:r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p:grpSp>
        <p:cxnSp>
          <p:nvCxnSpPr>
            <p:cNvPr id="70" name="直線單箭頭接點 69"/>
            <p:cNvCxnSpPr/>
            <p:nvPr/>
          </p:nvCxnSpPr>
          <p:spPr>
            <a:xfrm>
              <a:off x="9519659" y="4482824"/>
              <a:ext cx="0" cy="5539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直線單箭頭接點 20"/>
          <p:cNvCxnSpPr>
            <a:stCxn id="68" idx="1"/>
          </p:cNvCxnSpPr>
          <p:nvPr/>
        </p:nvCxnSpPr>
        <p:spPr>
          <a:xfrm flipH="1" flipV="1">
            <a:off x="8362511" y="5646760"/>
            <a:ext cx="524078" cy="4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群組 24"/>
          <p:cNvGrpSpPr/>
          <p:nvPr/>
        </p:nvGrpSpPr>
        <p:grpSpPr>
          <a:xfrm>
            <a:off x="3110492" y="1813671"/>
            <a:ext cx="5243313" cy="4323445"/>
            <a:chOff x="2241854" y="1689196"/>
            <a:chExt cx="5266097" cy="4323445"/>
          </a:xfrm>
        </p:grpSpPr>
        <p:sp>
          <p:nvSpPr>
            <p:cNvPr id="81" name="圓角矩形 80"/>
            <p:cNvSpPr/>
            <p:nvPr/>
          </p:nvSpPr>
          <p:spPr>
            <a:xfrm>
              <a:off x="2241857" y="2141516"/>
              <a:ext cx="2481107" cy="3871125"/>
            </a:xfrm>
            <a:prstGeom prst="roundRect">
              <a:avLst>
                <a:gd name="adj" fmla="val 9197"/>
              </a:avLst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4722966" y="2120978"/>
              <a:ext cx="2784985" cy="3855388"/>
              <a:chOff x="5070060" y="2558237"/>
              <a:chExt cx="1872464" cy="3031701"/>
            </a:xfrm>
          </p:grpSpPr>
          <p:sp>
            <p:nvSpPr>
              <p:cNvPr id="76" name="圓角矩形 75"/>
              <p:cNvSpPr/>
              <p:nvPr/>
            </p:nvSpPr>
            <p:spPr>
              <a:xfrm>
                <a:off x="5070060" y="2558237"/>
                <a:ext cx="1872464" cy="3031701"/>
              </a:xfrm>
              <a:prstGeom prst="roundRect">
                <a:avLst>
                  <a:gd name="adj" fmla="val 9197"/>
                </a:avLst>
              </a:prstGeom>
              <a:solidFill>
                <a:srgbClr val="FFC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5106039" y="2610161"/>
                <a:ext cx="1809956" cy="65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lnSpc>
                    <a:spcPct val="150000"/>
                  </a:lnSpc>
                </a:pPr>
                <a:r>
                  <a:rPr lang="zh-TW" altLang="en-US" sz="2800" b="1" u="sng" spc="120" dirty="0" smtClean="0">
                    <a:solidFill>
                      <a:schemeClr val="bg1"/>
                    </a:solidFill>
                  </a:rPr>
                  <a:t>色彩日曆</a:t>
                </a:r>
                <a:endParaRPr lang="en-US" altLang="zh-TW" sz="2800" b="1" u="sng" spc="120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群組 70"/>
            <p:cNvGrpSpPr/>
            <p:nvPr/>
          </p:nvGrpSpPr>
          <p:grpSpPr>
            <a:xfrm>
              <a:off x="2241854" y="1689196"/>
              <a:ext cx="5266095" cy="4287170"/>
              <a:chOff x="8618636" y="2006131"/>
              <a:chExt cx="2909746" cy="3589798"/>
            </a:xfrm>
          </p:grpSpPr>
          <p:sp>
            <p:nvSpPr>
              <p:cNvPr id="72" name="圓角矩形 71"/>
              <p:cNvSpPr/>
              <p:nvPr/>
            </p:nvSpPr>
            <p:spPr>
              <a:xfrm>
                <a:off x="8618636" y="2006131"/>
                <a:ext cx="2909746" cy="3589798"/>
              </a:xfrm>
              <a:prstGeom prst="roundRect">
                <a:avLst>
                  <a:gd name="adj" fmla="val 9197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8618637" y="2047598"/>
                <a:ext cx="2726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dirty="0" smtClean="0">
                    <a:solidFill>
                      <a:schemeClr val="tx1"/>
                    </a:solidFill>
                  </a:rPr>
                  <a:t>前端頁面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5029422" y="5173961"/>
              <a:ext cx="2279719" cy="696649"/>
              <a:chOff x="5457702" y="3915438"/>
              <a:chExt cx="1292561" cy="696649"/>
            </a:xfrm>
          </p:grpSpPr>
          <p:sp>
            <p:nvSpPr>
              <p:cNvPr id="74" name="圓角矩形 73"/>
              <p:cNvSpPr/>
              <p:nvPr/>
            </p:nvSpPr>
            <p:spPr>
              <a:xfrm>
                <a:off x="5457702" y="3915438"/>
                <a:ext cx="1292561" cy="696649"/>
              </a:xfrm>
              <a:prstGeom prst="roundRect">
                <a:avLst>
                  <a:gd name="adj" fmla="val 9197"/>
                </a:avLst>
              </a:prstGeom>
              <a:solidFill>
                <a:schemeClr val="accent5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5557931" y="3967245"/>
                <a:ext cx="1103902" cy="497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lnSpc>
                    <a:spcPct val="150000"/>
                  </a:lnSpc>
                </a:pPr>
                <a:r>
                  <a:rPr lang="zh-TW" altLang="en-US" sz="2000" b="1" spc="120" dirty="0" smtClean="0">
                    <a:solidFill>
                      <a:schemeClr val="bg1"/>
                    </a:solidFill>
                  </a:rPr>
                  <a:t>小語 </a:t>
                </a:r>
                <a:r>
                  <a:rPr lang="en-US" altLang="zh-TW" sz="2000" b="1" spc="120" dirty="0" smtClean="0">
                    <a:solidFill>
                      <a:schemeClr val="bg1"/>
                    </a:solidFill>
                  </a:rPr>
                  <a:t>:</a:t>
                </a:r>
                <a:r>
                  <a:rPr lang="zh-TW" altLang="en-US" sz="2000" b="1" spc="120" dirty="0" smtClean="0">
                    <a:solidFill>
                      <a:schemeClr val="bg1"/>
                    </a:solidFill>
                  </a:rPr>
                  <a:t> 可擴充</a:t>
                </a:r>
                <a:endParaRPr lang="en-US" altLang="zh-TW" sz="2000" b="1" spc="12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938758" y="2959273"/>
              <a:ext cx="23786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dirty="0" smtClean="0">
                  <a:solidFill>
                    <a:schemeClr val="bg1"/>
                  </a:solidFill>
                </a:rPr>
                <a:t>顯示資料 </a:t>
              </a:r>
              <a:r>
                <a:rPr lang="en-US" altLang="zh-TW" sz="1800" b="1" dirty="0" smtClean="0">
                  <a:solidFill>
                    <a:schemeClr val="bg1"/>
                  </a:solidFill>
                </a:rPr>
                <a:t>:</a:t>
              </a:r>
            </a:p>
            <a:p>
              <a:r>
                <a:rPr lang="zh-TW" altLang="en-US" sz="1800" b="1" dirty="0" smtClean="0">
                  <a:solidFill>
                    <a:schemeClr val="bg1"/>
                  </a:solidFill>
                </a:rPr>
                <a:t>氣溫 </a:t>
              </a:r>
              <a:r>
                <a:rPr lang="en-US" altLang="zh-TW" sz="1800" b="1" dirty="0" smtClean="0">
                  <a:solidFill>
                    <a:schemeClr val="bg1"/>
                  </a:solidFill>
                </a:rPr>
                <a:t>/ </a:t>
              </a:r>
              <a:r>
                <a:rPr lang="zh-TW" altLang="en-US" sz="1800" b="1" dirty="0" smtClean="0">
                  <a:solidFill>
                    <a:schemeClr val="bg1"/>
                  </a:solidFill>
                </a:rPr>
                <a:t>濕度 </a:t>
              </a:r>
              <a:r>
                <a:rPr lang="en-US" altLang="zh-TW" sz="1800" b="1" dirty="0" smtClean="0">
                  <a:solidFill>
                    <a:schemeClr val="bg1"/>
                  </a:solidFill>
                </a:rPr>
                <a:t>/ </a:t>
              </a:r>
            </a:p>
            <a:p>
              <a:r>
                <a:rPr lang="zh-TW" altLang="en-US" sz="1800" b="1" dirty="0" smtClean="0">
                  <a:solidFill>
                    <a:schemeClr val="bg1"/>
                  </a:solidFill>
                </a:rPr>
                <a:t>降雨率</a:t>
              </a:r>
              <a:r>
                <a:rPr lang="en-US" altLang="zh-TW" sz="1800" b="1" dirty="0" smtClean="0">
                  <a:solidFill>
                    <a:schemeClr val="bg1"/>
                  </a:solidFill>
                </a:rPr>
                <a:t>(Pop) /</a:t>
              </a:r>
              <a:r>
                <a:rPr lang="zh-TW" altLang="en-US" sz="1800" b="1" dirty="0" smtClean="0">
                  <a:solidFill>
                    <a:schemeClr val="bg1"/>
                  </a:solidFill>
                </a:rPr>
                <a:t> 風速</a:t>
              </a:r>
              <a:endParaRPr lang="zh-TW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930483" y="4058893"/>
              <a:ext cx="23786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dirty="0" smtClean="0">
                  <a:solidFill>
                    <a:srgbClr val="C00000"/>
                  </a:solidFill>
                </a:rPr>
                <a:t>顏色參數 </a:t>
              </a:r>
              <a:r>
                <a:rPr lang="en-US" altLang="zh-TW" sz="1800" b="1" dirty="0" smtClean="0">
                  <a:solidFill>
                    <a:srgbClr val="C00000"/>
                  </a:solidFill>
                </a:rPr>
                <a:t>:</a:t>
              </a:r>
            </a:p>
            <a:p>
              <a:r>
                <a:rPr lang="zh-TW" altLang="en-US" sz="1800" b="1" dirty="0" smtClean="0">
                  <a:solidFill>
                    <a:schemeClr val="bg1"/>
                  </a:solidFill>
                </a:rPr>
                <a:t>透過氣溫 </a:t>
              </a:r>
              <a:r>
                <a:rPr lang="en-US" altLang="zh-TW" sz="1800" b="1" dirty="0" smtClean="0">
                  <a:solidFill>
                    <a:schemeClr val="bg1"/>
                  </a:solidFill>
                </a:rPr>
                <a:t>/</a:t>
              </a:r>
              <a:r>
                <a:rPr lang="zh-TW" altLang="en-US" sz="1800" b="1" dirty="0" smtClean="0">
                  <a:solidFill>
                    <a:schemeClr val="bg1"/>
                  </a:solidFill>
                </a:rPr>
                <a:t> 降雨率</a:t>
              </a:r>
              <a:endParaRPr lang="en-US" altLang="zh-TW" sz="1800" b="1" dirty="0" smtClean="0">
                <a:solidFill>
                  <a:schemeClr val="bg1"/>
                </a:solidFill>
              </a:endParaRPr>
            </a:p>
            <a:p>
              <a:r>
                <a:rPr lang="zh-TW" altLang="en-US" sz="1800" b="1" dirty="0" smtClean="0">
                  <a:solidFill>
                    <a:schemeClr val="bg1"/>
                  </a:solidFill>
                </a:rPr>
                <a:t>來設定頁面顏色</a:t>
              </a:r>
              <a:r>
                <a:rPr lang="en-US" altLang="zh-TW" sz="1800" b="1" dirty="0" smtClean="0">
                  <a:solidFill>
                    <a:schemeClr val="bg1"/>
                  </a:solidFill>
                </a:rPr>
                <a:t>(RGB)</a:t>
              </a:r>
              <a:endParaRPr lang="zh-TW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2561455" y="2206090"/>
              <a:ext cx="1922447" cy="57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zh-TW" altLang="en-US" sz="2400" b="1" u="sng" spc="120" dirty="0" smtClean="0">
                  <a:solidFill>
                    <a:schemeClr val="bg1"/>
                  </a:solidFill>
                </a:rPr>
                <a:t>推薦</a:t>
              </a:r>
              <a:r>
                <a:rPr lang="zh-TW" altLang="en-US" sz="2400" b="1" u="sng" spc="120" dirty="0">
                  <a:solidFill>
                    <a:schemeClr val="bg1"/>
                  </a:solidFill>
                </a:rPr>
                <a:t>購物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2443950" y="2959273"/>
              <a:ext cx="209783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dirty="0" smtClean="0">
                  <a:solidFill>
                    <a:schemeClr val="bg1"/>
                  </a:solidFill>
                </a:rPr>
                <a:t>依照</a:t>
              </a:r>
              <a:r>
                <a:rPr lang="zh-TW" altLang="en-US" sz="1800" b="1" dirty="0">
                  <a:solidFill>
                    <a:srgbClr val="C00000"/>
                  </a:solidFill>
                </a:rPr>
                <a:t>顏色</a:t>
              </a:r>
              <a:r>
                <a:rPr lang="zh-TW" altLang="en-US" sz="1800" b="1" dirty="0" smtClean="0">
                  <a:solidFill>
                    <a:srgbClr val="C00000"/>
                  </a:solidFill>
                </a:rPr>
                <a:t>參數</a:t>
              </a:r>
              <a:r>
                <a:rPr lang="zh-TW" altLang="en-US" sz="1800" b="1" dirty="0" smtClean="0">
                  <a:solidFill>
                    <a:schemeClr val="bg1"/>
                  </a:solidFill>
                </a:rPr>
                <a:t>來做衣服的購物推薦。</a:t>
              </a:r>
              <a:endParaRPr lang="en-US" altLang="zh-TW" sz="1800" b="1" dirty="0" smtClean="0">
                <a:solidFill>
                  <a:schemeClr val="bg1"/>
                </a:solidFill>
              </a:endParaRPr>
            </a:p>
            <a:p>
              <a:endParaRPr lang="en-US" altLang="zh-TW" sz="1800" b="1" dirty="0">
                <a:solidFill>
                  <a:schemeClr val="bg1"/>
                </a:solidFill>
              </a:endParaRPr>
            </a:p>
            <a:p>
              <a:r>
                <a:rPr lang="zh-TW" altLang="en-US" sz="1800" b="1" dirty="0" smtClean="0">
                  <a:solidFill>
                    <a:schemeClr val="bg1"/>
                  </a:solidFill>
                </a:rPr>
                <a:t>將</a:t>
              </a:r>
              <a:r>
                <a:rPr lang="zh-TW" altLang="en-US" sz="1800" b="1" dirty="0" smtClean="0">
                  <a:solidFill>
                    <a:srgbClr val="C00000"/>
                  </a:solidFill>
                </a:rPr>
                <a:t>顏色參數</a:t>
              </a:r>
              <a:r>
                <a:rPr lang="zh-TW" altLang="en-US" sz="1800" b="1" dirty="0" smtClean="0">
                  <a:solidFill>
                    <a:schemeClr val="bg1"/>
                  </a:solidFill>
                </a:rPr>
                <a:t>帶入模型中，挑選出產品庫中與其顏色相近</a:t>
              </a:r>
              <a:r>
                <a:rPr lang="en-US" altLang="zh-TW" sz="1800" b="1" dirty="0" smtClean="0">
                  <a:solidFill>
                    <a:schemeClr val="bg1"/>
                  </a:solidFill>
                </a:rPr>
                <a:t>/</a:t>
              </a:r>
              <a:r>
                <a:rPr lang="zh-TW" altLang="en-US" sz="1800" b="1" dirty="0" smtClean="0">
                  <a:solidFill>
                    <a:schemeClr val="bg1"/>
                  </a:solidFill>
                </a:rPr>
                <a:t>相補的色系品項。</a:t>
              </a:r>
              <a:endParaRPr lang="zh-TW" alt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直線單箭頭接點 83"/>
          <p:cNvCxnSpPr/>
          <p:nvPr/>
        </p:nvCxnSpPr>
        <p:spPr>
          <a:xfrm flipH="1" flipV="1">
            <a:off x="5208827" y="4081611"/>
            <a:ext cx="613637" cy="263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圓角矩形 86"/>
          <p:cNvSpPr/>
          <p:nvPr/>
        </p:nvSpPr>
        <p:spPr>
          <a:xfrm>
            <a:off x="389034" y="1629203"/>
            <a:ext cx="2219786" cy="1235511"/>
          </a:xfrm>
          <a:prstGeom prst="roundRect">
            <a:avLst>
              <a:gd name="adj" fmla="val 9197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8269381-9183-4791-B416-D9FC5BC258D0}"/>
              </a:ext>
            </a:extLst>
          </p:cNvPr>
          <p:cNvSpPr txBox="1"/>
          <p:nvPr/>
        </p:nvSpPr>
        <p:spPr>
          <a:xfrm>
            <a:off x="364318" y="1741996"/>
            <a:ext cx="2234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模型訓練用</a:t>
            </a:r>
            <a:endParaRPr lang="en-US" altLang="zh-TW" sz="20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衣服圖片資料</a:t>
            </a:r>
            <a:endParaRPr lang="en-US" altLang="zh-TW" sz="20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altLang="zh-TW" sz="2000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約</a:t>
            </a:r>
            <a:r>
              <a:rPr lang="en-US" altLang="zh-TW" sz="2000" dirty="0" smtClean="0">
                <a:solidFill>
                  <a:srgbClr val="C00000"/>
                </a:solidFill>
              </a:rPr>
              <a:t>10w</a:t>
            </a:r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筆</a:t>
            </a:r>
            <a:r>
              <a:rPr lang="en-US" altLang="zh-TW" sz="20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1509209" y="2870877"/>
            <a:ext cx="0" cy="469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圓角矩形 92"/>
          <p:cNvSpPr/>
          <p:nvPr/>
        </p:nvSpPr>
        <p:spPr>
          <a:xfrm>
            <a:off x="413750" y="5484636"/>
            <a:ext cx="2219786" cy="1235511"/>
          </a:xfrm>
          <a:prstGeom prst="roundRect">
            <a:avLst>
              <a:gd name="adj" fmla="val 9197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98269381-9183-4791-B416-D9FC5BC258D0}"/>
              </a:ext>
            </a:extLst>
          </p:cNvPr>
          <p:cNvSpPr txBox="1"/>
          <p:nvPr/>
        </p:nvSpPr>
        <p:spPr>
          <a:xfrm>
            <a:off x="389034" y="5597429"/>
            <a:ext cx="2234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產品庫</a:t>
            </a:r>
            <a:endParaRPr lang="en-US" altLang="zh-TW" sz="20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衣服圖片資料</a:t>
            </a:r>
            <a:endParaRPr lang="en-US" altLang="zh-TW" sz="20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altLang="zh-TW" sz="2000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約</a:t>
            </a:r>
            <a:r>
              <a:rPr lang="en-US" altLang="zh-TW" sz="2000" dirty="0" smtClean="0">
                <a:solidFill>
                  <a:srgbClr val="C00000"/>
                </a:solidFill>
              </a:rPr>
              <a:t>500</a:t>
            </a:r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筆</a:t>
            </a:r>
            <a:r>
              <a:rPr lang="en-US" altLang="zh-TW" sz="20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H="1">
            <a:off x="2598409" y="4046886"/>
            <a:ext cx="7133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509209" y="5039013"/>
            <a:ext cx="0" cy="409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2598409" y="4477078"/>
            <a:ext cx="7133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48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F6A5B7F0-6D61-4913-B993-7011BA311F44}"/>
              </a:ext>
            </a:extLst>
          </p:cNvPr>
          <p:cNvSpPr/>
          <p:nvPr/>
        </p:nvSpPr>
        <p:spPr>
          <a:xfrm>
            <a:off x="-5384" y="276922"/>
            <a:ext cx="12245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cap="all" spc="161" dirty="0" smtClean="0">
                <a:solidFill>
                  <a:srgbClr val="C00000"/>
                </a:solidFill>
                <a:latin typeface="+mn-lt"/>
              </a:rPr>
              <a:t>『</a:t>
            </a:r>
            <a:r>
              <a:rPr lang="zh-TW" altLang="en-US" sz="2800" b="1" cap="all" spc="161" dirty="0" smtClean="0">
                <a:solidFill>
                  <a:srgbClr val="C00000"/>
                </a:solidFill>
                <a:latin typeface="+mn-lt"/>
              </a:rPr>
              <a:t>功能介面說明</a:t>
            </a:r>
            <a:r>
              <a:rPr lang="en-US" altLang="zh-TW" sz="2800" b="1" cap="all" spc="161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zh-TW" altLang="en-US" sz="2800" b="1" cap="all" spc="161" dirty="0" smtClean="0">
                <a:solidFill>
                  <a:srgbClr val="C00000"/>
                </a:solidFill>
                <a:latin typeface="+mn-lt"/>
              </a:rPr>
              <a:t>手機板</a:t>
            </a:r>
            <a:r>
              <a:rPr lang="en-US" altLang="zh-TW" sz="2800" b="1" cap="all" spc="161" dirty="0" smtClean="0">
                <a:solidFill>
                  <a:srgbClr val="C00000"/>
                </a:solidFill>
                <a:latin typeface="+mn-lt"/>
              </a:rPr>
              <a:t>』</a:t>
            </a:r>
            <a:endParaRPr lang="en-US" altLang="zh-TW" sz="2000" b="1" cap="all" spc="16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58" y="1667264"/>
            <a:ext cx="2315182" cy="5010637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716" y="1667264"/>
            <a:ext cx="2315183" cy="501063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88" y="1667264"/>
            <a:ext cx="2315183" cy="5010637"/>
          </a:xfrm>
          <a:prstGeom prst="rect">
            <a:avLst/>
          </a:prstGeom>
        </p:spPr>
      </p:pic>
      <p:cxnSp>
        <p:nvCxnSpPr>
          <p:cNvPr id="34" name="直線接點 33"/>
          <p:cNvCxnSpPr/>
          <p:nvPr/>
        </p:nvCxnSpPr>
        <p:spPr>
          <a:xfrm>
            <a:off x="6459166" y="6083231"/>
            <a:ext cx="23707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8829948" y="2744606"/>
            <a:ext cx="0" cy="333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8829948" y="2744606"/>
            <a:ext cx="1189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7539464" y="5600617"/>
            <a:ext cx="1290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spc="120" dirty="0" smtClean="0">
                <a:solidFill>
                  <a:schemeClr val="tx1"/>
                </a:solidFill>
              </a:rPr>
              <a:t>點選</a:t>
            </a:r>
            <a:r>
              <a:rPr lang="en-US" altLang="zh-TW" sz="1200" spc="120" dirty="0" smtClean="0">
                <a:solidFill>
                  <a:schemeClr val="tx1"/>
                </a:solidFill>
              </a:rPr>
              <a:t>More</a:t>
            </a:r>
            <a:r>
              <a:rPr lang="zh-TW" altLang="en-US" sz="1200" spc="120" dirty="0" smtClean="0">
                <a:solidFill>
                  <a:schemeClr val="tx1"/>
                </a:solidFill>
              </a:rPr>
              <a:t>看後</a:t>
            </a:r>
            <a:r>
              <a:rPr lang="en-US" altLang="zh-TW" sz="1200" spc="120" dirty="0" smtClean="0">
                <a:solidFill>
                  <a:schemeClr val="tx1"/>
                </a:solidFill>
              </a:rPr>
              <a:t>3</a:t>
            </a:r>
            <a:r>
              <a:rPr lang="zh-TW" altLang="en-US" sz="1200" spc="120" dirty="0" smtClean="0">
                <a:solidFill>
                  <a:schemeClr val="tx1"/>
                </a:solidFill>
              </a:rPr>
              <a:t>日天氣預報</a:t>
            </a:r>
            <a:endParaRPr lang="zh-TW" altLang="en-US" sz="1200" spc="120" dirty="0">
              <a:solidFill>
                <a:schemeClr val="tx1"/>
              </a:solidFill>
            </a:endParaRPr>
          </a:p>
        </p:txBody>
      </p:sp>
      <p:sp>
        <p:nvSpPr>
          <p:cNvPr id="52" name="向下箭號 51"/>
          <p:cNvSpPr/>
          <p:nvPr/>
        </p:nvSpPr>
        <p:spPr>
          <a:xfrm>
            <a:off x="4693898" y="4410063"/>
            <a:ext cx="285766" cy="132954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4616408" y="2177645"/>
            <a:ext cx="45653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spc="120" dirty="0" smtClean="0">
                <a:solidFill>
                  <a:schemeClr val="bg1">
                    <a:lumMod val="50000"/>
                  </a:schemeClr>
                </a:solidFill>
              </a:rPr>
              <a:t>下</a:t>
            </a:r>
            <a:endParaRPr lang="en-US" altLang="zh-TW" sz="2000" b="1" spc="12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2000" b="1" spc="120" dirty="0" smtClean="0">
                <a:solidFill>
                  <a:schemeClr val="bg1">
                    <a:lumMod val="50000"/>
                  </a:schemeClr>
                </a:solidFill>
              </a:rPr>
              <a:t>拉</a:t>
            </a:r>
            <a:endParaRPr lang="en-US" altLang="zh-TW" sz="2000" b="1" spc="12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2000" b="1" spc="120" dirty="0" smtClean="0">
                <a:solidFill>
                  <a:schemeClr val="bg1">
                    <a:lumMod val="50000"/>
                  </a:schemeClr>
                </a:solidFill>
              </a:rPr>
              <a:t>看</a:t>
            </a:r>
            <a:endParaRPr lang="en-US" altLang="zh-TW" sz="2000" b="1" spc="12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2000" b="1" spc="120" dirty="0" smtClean="0">
                <a:solidFill>
                  <a:schemeClr val="bg1">
                    <a:lumMod val="50000"/>
                  </a:schemeClr>
                </a:solidFill>
              </a:rPr>
              <a:t>購</a:t>
            </a:r>
            <a:endParaRPr lang="en-US" altLang="zh-TW" sz="2000" b="1" spc="12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2000" b="1" spc="120" dirty="0" smtClean="0">
                <a:solidFill>
                  <a:schemeClr val="bg1">
                    <a:lumMod val="50000"/>
                  </a:schemeClr>
                </a:solidFill>
              </a:rPr>
              <a:t>物</a:t>
            </a:r>
            <a:endParaRPr lang="en-US" altLang="zh-TW" sz="2000" b="1" spc="12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2000" b="1" spc="120" dirty="0" smtClean="0">
                <a:solidFill>
                  <a:schemeClr val="bg1">
                    <a:lumMod val="50000"/>
                  </a:schemeClr>
                </a:solidFill>
              </a:rPr>
              <a:t>推</a:t>
            </a:r>
            <a:endParaRPr lang="en-US" altLang="zh-TW" sz="2000" b="1" spc="12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2000" b="1" spc="120" dirty="0" smtClean="0">
                <a:solidFill>
                  <a:schemeClr val="bg1">
                    <a:lumMod val="50000"/>
                  </a:schemeClr>
                </a:solidFill>
              </a:rPr>
              <a:t>薦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8" name="直線單箭頭接點 67"/>
          <p:cNvCxnSpPr/>
          <p:nvPr/>
        </p:nvCxnSpPr>
        <p:spPr>
          <a:xfrm flipH="1">
            <a:off x="1596701" y="2041688"/>
            <a:ext cx="68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813681" y="1918717"/>
            <a:ext cx="9000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spc="120" dirty="0" smtClean="0">
                <a:solidFill>
                  <a:schemeClr val="tx1"/>
                </a:solidFill>
              </a:rPr>
              <a:t>品項搜尋</a:t>
            </a:r>
            <a:endParaRPr lang="zh-TW" altLang="en-US" sz="1200" spc="120" dirty="0">
              <a:solidFill>
                <a:schemeClr val="tx1"/>
              </a:solidFill>
            </a:endParaRPr>
          </a:p>
        </p:txBody>
      </p:sp>
      <p:cxnSp>
        <p:nvCxnSpPr>
          <p:cNvPr id="81" name="直線單箭頭接點 80"/>
          <p:cNvCxnSpPr/>
          <p:nvPr/>
        </p:nvCxnSpPr>
        <p:spPr>
          <a:xfrm flipH="1">
            <a:off x="1596701" y="2906489"/>
            <a:ext cx="68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369651" y="2783518"/>
            <a:ext cx="1344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spc="120" dirty="0" smtClean="0">
                <a:solidFill>
                  <a:schemeClr val="tx1"/>
                </a:solidFill>
              </a:rPr>
              <a:t>依照顏色挑選</a:t>
            </a:r>
            <a:r>
              <a:rPr lang="zh-TW" altLang="en-US" sz="1200" b="1" spc="120" dirty="0" smtClean="0">
                <a:solidFill>
                  <a:srgbClr val="C00000"/>
                </a:solidFill>
              </a:rPr>
              <a:t>相近色衣服</a:t>
            </a:r>
            <a:endParaRPr lang="zh-TW" altLang="en-US" sz="1200" b="1" spc="120" dirty="0">
              <a:solidFill>
                <a:srgbClr val="C0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5726904" y="4210332"/>
            <a:ext cx="95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宜出遊</a:t>
            </a:r>
            <a:endParaRPr lang="zh-TW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cxnSp>
        <p:nvCxnSpPr>
          <p:cNvPr id="92" name="直線單箭頭接點 91"/>
          <p:cNvCxnSpPr/>
          <p:nvPr/>
        </p:nvCxnSpPr>
        <p:spPr>
          <a:xfrm flipH="1">
            <a:off x="6678956" y="4369846"/>
            <a:ext cx="826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7455537" y="4239979"/>
            <a:ext cx="1424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spc="120" dirty="0" smtClean="0">
                <a:solidFill>
                  <a:schemeClr val="tx1"/>
                </a:solidFill>
              </a:rPr>
              <a:t>思考中</a:t>
            </a:r>
            <a:r>
              <a:rPr lang="en-US" altLang="zh-TW" sz="1200" spc="120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zh-TW" sz="1200" spc="120" dirty="0" smtClean="0">
                <a:solidFill>
                  <a:schemeClr val="tx1"/>
                </a:solidFill>
              </a:rPr>
              <a:t>1.</a:t>
            </a:r>
            <a:r>
              <a:rPr lang="zh-TW" altLang="en-US" sz="1200" spc="120" dirty="0" smtClean="0">
                <a:solidFill>
                  <a:schemeClr val="tx1"/>
                </a:solidFill>
              </a:rPr>
              <a:t>天氣提醒語</a:t>
            </a:r>
            <a:endParaRPr lang="en-US" altLang="zh-TW" sz="1200" spc="120" dirty="0" smtClean="0">
              <a:solidFill>
                <a:schemeClr val="tx1"/>
              </a:solidFill>
            </a:endParaRPr>
          </a:p>
          <a:p>
            <a:r>
              <a:rPr lang="en-US" altLang="zh-TW" sz="1200" spc="120" dirty="0" smtClean="0">
                <a:solidFill>
                  <a:schemeClr val="tx1"/>
                </a:solidFill>
              </a:rPr>
              <a:t>2.</a:t>
            </a:r>
            <a:r>
              <a:rPr lang="zh-TW" altLang="en-US" sz="1200" spc="120" dirty="0" smtClean="0">
                <a:solidFill>
                  <a:schemeClr val="tx1"/>
                </a:solidFill>
              </a:rPr>
              <a:t>自然語言模型</a:t>
            </a:r>
            <a:endParaRPr lang="zh-TW" altLang="en-US" sz="1200" spc="12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26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群組 53"/>
          <p:cNvGrpSpPr/>
          <p:nvPr/>
        </p:nvGrpSpPr>
        <p:grpSpPr>
          <a:xfrm>
            <a:off x="5252606" y="2200892"/>
            <a:ext cx="6694717" cy="2269866"/>
            <a:chOff x="6432524" y="1079445"/>
            <a:chExt cx="6721779" cy="1923681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6487209" y="1089040"/>
              <a:ext cx="2339358" cy="469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zh-TW" altLang="en-US" sz="2000" b="1" spc="120" dirty="0" smtClean="0">
                  <a:solidFill>
                    <a:srgbClr val="C00000"/>
                  </a:solidFill>
                </a:rPr>
                <a:t>分工</a:t>
              </a:r>
              <a:r>
                <a:rPr lang="en-US" altLang="zh-TW" sz="2000" b="1" spc="120" dirty="0" smtClean="0">
                  <a:solidFill>
                    <a:srgbClr val="C00000"/>
                  </a:solidFill>
                </a:rPr>
                <a:t>:</a:t>
              </a:r>
              <a:endParaRPr lang="en-US" altLang="zh-TW" sz="1600" b="1" spc="120" dirty="0">
                <a:solidFill>
                  <a:srgbClr val="C00000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6509169" y="1664298"/>
              <a:ext cx="4536515" cy="38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800" b="1" spc="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降</a:t>
              </a:r>
              <a:endParaRPr lang="zh-TW" altLang="en-US" sz="1800" b="1" spc="12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7" name="圓角矩形 56"/>
            <p:cNvSpPr/>
            <p:nvPr/>
          </p:nvSpPr>
          <p:spPr>
            <a:xfrm>
              <a:off x="6432524" y="1079445"/>
              <a:ext cx="6721779" cy="1923681"/>
            </a:xfrm>
            <a:prstGeom prst="roundRect">
              <a:avLst>
                <a:gd name="adj" fmla="val 9197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5252606" y="4766955"/>
            <a:ext cx="6694718" cy="1063377"/>
            <a:chOff x="6432525" y="1079445"/>
            <a:chExt cx="5982181" cy="1063377"/>
          </a:xfrm>
        </p:grpSpPr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6487209" y="1089040"/>
              <a:ext cx="2339358" cy="497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zh-TW" altLang="en-US" sz="2000" b="1" spc="120" dirty="0">
                  <a:solidFill>
                    <a:srgbClr val="C00000"/>
                  </a:solidFill>
                </a:rPr>
                <a:t>應用技能</a:t>
              </a:r>
              <a:r>
                <a:rPr lang="en-US" altLang="zh-TW" sz="2000" b="1" spc="120" dirty="0">
                  <a:solidFill>
                    <a:srgbClr val="C00000"/>
                  </a:solidFill>
                </a:rPr>
                <a:t>:</a:t>
              </a:r>
              <a:endParaRPr lang="en-US" altLang="zh-TW" sz="1600" b="1" spc="120" dirty="0">
                <a:solidFill>
                  <a:srgbClr val="C00000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487209" y="1540838"/>
              <a:ext cx="592749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前端技術、後端功能、資料分析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TW" altLang="en-US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應用、購物推薦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TW" altLang="en-US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機器學習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zh-TW" altLang="en-US" sz="1800" b="1" spc="12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圓角矩形 60"/>
            <p:cNvSpPr/>
            <p:nvPr/>
          </p:nvSpPr>
          <p:spPr>
            <a:xfrm>
              <a:off x="6432525" y="1079445"/>
              <a:ext cx="5982181" cy="1063377"/>
            </a:xfrm>
            <a:prstGeom prst="roundRect">
              <a:avLst>
                <a:gd name="adj" fmla="val 9197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5252606" y="5950116"/>
            <a:ext cx="6694718" cy="1063377"/>
            <a:chOff x="6432525" y="1079445"/>
            <a:chExt cx="5982181" cy="1063377"/>
          </a:xfrm>
        </p:grpSpPr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6487209" y="1089040"/>
              <a:ext cx="2339358" cy="497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zh-TW" altLang="en-US" sz="2000" b="1" spc="120" dirty="0">
                  <a:solidFill>
                    <a:srgbClr val="C00000"/>
                  </a:solidFill>
                </a:rPr>
                <a:t>應用方式</a:t>
              </a:r>
              <a:r>
                <a:rPr lang="en-US" altLang="zh-TW" sz="2000" b="1" spc="120" dirty="0">
                  <a:solidFill>
                    <a:srgbClr val="C00000"/>
                  </a:solidFill>
                </a:rPr>
                <a:t>:</a:t>
              </a:r>
              <a:endParaRPr lang="en-US" altLang="zh-TW" sz="1600" b="1" spc="120" dirty="0">
                <a:solidFill>
                  <a:srgbClr val="C00000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487209" y="1540838"/>
              <a:ext cx="575975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獨立自成平台、崁</a:t>
              </a:r>
              <a:r>
                <a:rPr lang="zh-TW" altLang="en-US" sz="1800" b="1" spc="12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入新聞網</a:t>
              </a:r>
              <a:r>
                <a:rPr lang="en-US" altLang="zh-TW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TW" altLang="en-US" sz="18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購物網首頁、崁入社群平台。</a:t>
              </a: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6432525" y="1079445"/>
              <a:ext cx="5982181" cy="1063377"/>
            </a:xfrm>
            <a:prstGeom prst="roundRect">
              <a:avLst>
                <a:gd name="adj" fmla="val 9197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3" name="直線接點 42"/>
          <p:cNvCxnSpPr/>
          <p:nvPr/>
        </p:nvCxnSpPr>
        <p:spPr>
          <a:xfrm>
            <a:off x="4868242" y="444823"/>
            <a:ext cx="0" cy="66406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359836" y="1325007"/>
            <a:ext cx="4106260" cy="4138597"/>
            <a:chOff x="359836" y="575298"/>
            <a:chExt cx="4106260" cy="4138597"/>
          </a:xfrm>
        </p:grpSpPr>
        <p:sp>
          <p:nvSpPr>
            <p:cNvPr id="47" name="圓角矩形 46"/>
            <p:cNvSpPr/>
            <p:nvPr/>
          </p:nvSpPr>
          <p:spPr>
            <a:xfrm>
              <a:off x="1140701" y="2075987"/>
              <a:ext cx="3319508" cy="696649"/>
            </a:xfrm>
            <a:prstGeom prst="roundRect">
              <a:avLst>
                <a:gd name="adj" fmla="val 9197"/>
              </a:avLst>
            </a:prstGeom>
            <a:solidFill>
              <a:schemeClr val="accent3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6A5B7F0-6D61-4913-B993-7011BA311F44}"/>
                </a:ext>
              </a:extLst>
            </p:cNvPr>
            <p:cNvSpPr/>
            <p:nvPr/>
          </p:nvSpPr>
          <p:spPr>
            <a:xfrm>
              <a:off x="359836" y="575298"/>
              <a:ext cx="40848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b="1" cap="all" spc="161" dirty="0" smtClean="0">
                  <a:solidFill>
                    <a:srgbClr val="C00000"/>
                  </a:solidFill>
                  <a:latin typeface="+mn-lt"/>
                </a:rPr>
                <a:t>『</a:t>
              </a:r>
              <a:r>
                <a:rPr lang="zh-TW" altLang="en-US" sz="2800" b="1" cap="all" spc="161" dirty="0" smtClean="0">
                  <a:solidFill>
                    <a:srgbClr val="C00000"/>
                  </a:solidFill>
                </a:rPr>
                <a:t>服務架構</a:t>
              </a:r>
              <a:r>
                <a:rPr lang="en-US" altLang="zh-TW" sz="2800" b="1" cap="all" spc="161" dirty="0" smtClean="0">
                  <a:solidFill>
                    <a:srgbClr val="C00000"/>
                  </a:solidFill>
                  <a:latin typeface="+mn-lt"/>
                </a:rPr>
                <a:t>』</a:t>
              </a:r>
              <a:endParaRPr lang="en-US" altLang="zh-TW" sz="2000" b="1" cap="all" spc="16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359836" y="1529551"/>
              <a:ext cx="4100373" cy="696649"/>
              <a:chOff x="173835" y="1220110"/>
              <a:chExt cx="4848762" cy="696649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1097221" y="1220110"/>
                <a:ext cx="3925376" cy="696649"/>
                <a:chOff x="7080022" y="5671979"/>
                <a:chExt cx="3925376" cy="696649"/>
              </a:xfrm>
            </p:grpSpPr>
            <p:sp>
              <p:nvSpPr>
                <p:cNvPr id="41" name="圓角矩形 40"/>
                <p:cNvSpPr/>
                <p:nvPr/>
              </p:nvSpPr>
              <p:spPr>
                <a:xfrm>
                  <a:off x="7080022" y="5671979"/>
                  <a:ext cx="3925376" cy="696649"/>
                </a:xfrm>
                <a:prstGeom prst="roundRect">
                  <a:avLst>
                    <a:gd name="adj" fmla="val 9197"/>
                  </a:avLst>
                </a:prstGeom>
                <a:solidFill>
                  <a:schemeClr val="accent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98269381-9183-4791-B416-D9FC5BC258D0}"/>
                    </a:ext>
                  </a:extLst>
                </p:cNvPr>
                <p:cNvSpPr txBox="1"/>
                <p:nvPr/>
              </p:nvSpPr>
              <p:spPr>
                <a:xfrm>
                  <a:off x="7701447" y="5736553"/>
                  <a:ext cx="2682525" cy="497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lnSpc>
                      <a:spcPct val="150000"/>
                    </a:lnSpc>
                  </a:pPr>
                  <a:r>
                    <a:rPr lang="zh-TW" altLang="en-US" sz="2000" b="1" spc="120" dirty="0" smtClean="0">
                      <a:solidFill>
                        <a:schemeClr val="bg1"/>
                      </a:solidFill>
                    </a:rPr>
                    <a:t>服務</a:t>
                  </a:r>
                  <a:r>
                    <a:rPr lang="en-US" altLang="zh-TW" sz="2000" b="1" spc="120" dirty="0" smtClean="0">
                      <a:solidFill>
                        <a:schemeClr val="bg1"/>
                      </a:solidFill>
                    </a:rPr>
                    <a:t>:</a:t>
                  </a:r>
                  <a:r>
                    <a:rPr lang="zh-TW" altLang="en-US" sz="2000" b="1" spc="120" dirty="0" smtClean="0">
                      <a:solidFill>
                        <a:schemeClr val="bg1"/>
                      </a:solidFill>
                    </a:rPr>
                    <a:t>推薦</a:t>
                  </a:r>
                  <a:r>
                    <a:rPr lang="zh-TW" altLang="en-US" sz="2000" b="1" spc="120" dirty="0">
                      <a:solidFill>
                        <a:schemeClr val="bg1"/>
                      </a:solidFill>
                    </a:rPr>
                    <a:t>購物</a:t>
                  </a:r>
                </a:p>
              </p:txBody>
            </p:sp>
          </p:grp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173835" y="1234933"/>
                <a:ext cx="10981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zh-TW" altLang="en-US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服務</a:t>
                </a:r>
                <a:r>
                  <a:rPr lang="en-US" altLang="zh-TW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  <a:endParaRPr lang="zh-TW" altLang="en-US" sz="2000" b="1" spc="12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>
              <a:off x="360078" y="4017246"/>
              <a:ext cx="4106018" cy="696649"/>
              <a:chOff x="174077" y="3210093"/>
              <a:chExt cx="4855438" cy="696649"/>
            </a:xfrm>
          </p:grpSpPr>
          <p:grpSp>
            <p:nvGrpSpPr>
              <p:cNvPr id="79" name="群組 78"/>
              <p:cNvGrpSpPr/>
              <p:nvPr/>
            </p:nvGrpSpPr>
            <p:grpSpPr>
              <a:xfrm>
                <a:off x="1104139" y="3210093"/>
                <a:ext cx="3925376" cy="696649"/>
                <a:chOff x="7080022" y="5671979"/>
                <a:chExt cx="3925376" cy="696649"/>
              </a:xfrm>
            </p:grpSpPr>
            <p:sp>
              <p:nvSpPr>
                <p:cNvPr id="85" name="圓角矩形 84"/>
                <p:cNvSpPr/>
                <p:nvPr/>
              </p:nvSpPr>
              <p:spPr>
                <a:xfrm>
                  <a:off x="7080022" y="5671979"/>
                  <a:ext cx="3925376" cy="696649"/>
                </a:xfrm>
                <a:prstGeom prst="roundRect">
                  <a:avLst>
                    <a:gd name="adj" fmla="val 9197"/>
                  </a:avLst>
                </a:prstGeom>
                <a:solidFill>
                  <a:srgbClr val="C000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8269381-9183-4791-B416-D9FC5BC258D0}"/>
                    </a:ext>
                  </a:extLst>
                </p:cNvPr>
                <p:cNvSpPr txBox="1"/>
                <p:nvPr/>
              </p:nvSpPr>
              <p:spPr>
                <a:xfrm>
                  <a:off x="7701447" y="5736553"/>
                  <a:ext cx="268252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lnSpc>
                      <a:spcPct val="150000"/>
                    </a:lnSpc>
                  </a:pPr>
                  <a:r>
                    <a:rPr lang="zh-TW" altLang="en-US" sz="2000" b="1" spc="120" dirty="0" smtClean="0">
                      <a:solidFill>
                        <a:schemeClr val="bg1"/>
                      </a:solidFill>
                    </a:rPr>
                    <a:t>服務基底</a:t>
                  </a:r>
                  <a:r>
                    <a:rPr lang="en-US" altLang="zh-TW" sz="2000" b="1" spc="120" dirty="0" smtClean="0">
                      <a:solidFill>
                        <a:schemeClr val="bg1"/>
                      </a:solidFill>
                    </a:rPr>
                    <a:t>:</a:t>
                  </a:r>
                  <a:r>
                    <a:rPr lang="zh-TW" altLang="en-US" sz="2000" b="1" spc="120" dirty="0" smtClean="0">
                      <a:solidFill>
                        <a:schemeClr val="bg1"/>
                      </a:solidFill>
                    </a:rPr>
                    <a:t>天氣</a:t>
                  </a:r>
                  <a:r>
                    <a:rPr lang="zh-TW" altLang="en-US" sz="2000" b="1" spc="120" dirty="0">
                      <a:solidFill>
                        <a:schemeClr val="bg1"/>
                      </a:solidFill>
                    </a:rPr>
                    <a:t>數據</a:t>
                  </a:r>
                </a:p>
              </p:txBody>
            </p:sp>
          </p:grp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174077" y="3249269"/>
                <a:ext cx="109787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zh-TW" altLang="en-US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資料</a:t>
                </a:r>
                <a:r>
                  <a:rPr lang="en-US" altLang="zh-TW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  <a:endParaRPr lang="zh-TW" altLang="en-US" sz="2000" b="1" spc="12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360078" y="3022254"/>
              <a:ext cx="4084602" cy="696650"/>
              <a:chOff x="174076" y="2215101"/>
              <a:chExt cx="4830113" cy="696650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1104139" y="2215101"/>
                <a:ext cx="3900050" cy="696650"/>
                <a:chOff x="1059533" y="4902545"/>
                <a:chExt cx="3900050" cy="696650"/>
              </a:xfrm>
            </p:grpSpPr>
            <p:grpSp>
              <p:nvGrpSpPr>
                <p:cNvPr id="89" name="群組 88"/>
                <p:cNvGrpSpPr/>
                <p:nvPr/>
              </p:nvGrpSpPr>
              <p:grpSpPr>
                <a:xfrm>
                  <a:off x="3431107" y="4902545"/>
                  <a:ext cx="1528476" cy="696649"/>
                  <a:chOff x="7080022" y="5671979"/>
                  <a:chExt cx="1528476" cy="696649"/>
                </a:xfrm>
              </p:grpSpPr>
              <p:sp>
                <p:nvSpPr>
                  <p:cNvPr id="90" name="圓角矩形 89"/>
                  <p:cNvSpPr/>
                  <p:nvPr/>
                </p:nvSpPr>
                <p:spPr>
                  <a:xfrm>
                    <a:off x="7080022" y="5671979"/>
                    <a:ext cx="1528476" cy="696649"/>
                  </a:xfrm>
                  <a:prstGeom prst="roundRect">
                    <a:avLst>
                      <a:gd name="adj" fmla="val 9197"/>
                    </a:avLst>
                  </a:prstGeom>
                  <a:solidFill>
                    <a:schemeClr val="accent5">
                      <a:lumMod val="75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1" name="文字方塊 90">
                    <a:extLst>
                      <a:ext uri="{FF2B5EF4-FFF2-40B4-BE49-F238E27FC236}">
                        <a16:creationId xmlns:a16="http://schemas.microsoft.com/office/drawing/2014/main" id="{98269381-9183-4791-B416-D9FC5BC258D0}"/>
                      </a:ext>
                    </a:extLst>
                  </p:cNvPr>
                  <p:cNvSpPr txBox="1"/>
                  <p:nvPr/>
                </p:nvSpPr>
                <p:spPr>
                  <a:xfrm>
                    <a:off x="7198545" y="5723786"/>
                    <a:ext cx="1305384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base">
                      <a:lnSpc>
                        <a:spcPct val="150000"/>
                      </a:lnSpc>
                    </a:pPr>
                    <a:r>
                      <a:rPr lang="zh-TW" altLang="en-US" sz="2000" b="1" spc="120" dirty="0" smtClean="0">
                        <a:solidFill>
                          <a:schemeClr val="bg1"/>
                        </a:solidFill>
                      </a:rPr>
                      <a:t>小</a:t>
                    </a:r>
                    <a:r>
                      <a:rPr lang="zh-TW" altLang="en-US" sz="2000" b="1" spc="120" dirty="0" smtClean="0">
                        <a:solidFill>
                          <a:schemeClr val="bg1"/>
                        </a:solidFill>
                      </a:rPr>
                      <a:t>語</a:t>
                    </a:r>
                    <a:endParaRPr lang="en-US" altLang="zh-TW" sz="2000" b="1" spc="120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95" name="群組 94"/>
                <p:cNvGrpSpPr/>
                <p:nvPr/>
              </p:nvGrpSpPr>
              <p:grpSpPr>
                <a:xfrm>
                  <a:off x="1059533" y="4902546"/>
                  <a:ext cx="1664648" cy="696649"/>
                  <a:chOff x="7080022" y="5671979"/>
                  <a:chExt cx="1664648" cy="696649"/>
                </a:xfrm>
              </p:grpSpPr>
              <p:sp>
                <p:nvSpPr>
                  <p:cNvPr id="96" name="圓角矩形 95"/>
                  <p:cNvSpPr/>
                  <p:nvPr/>
                </p:nvSpPr>
                <p:spPr>
                  <a:xfrm>
                    <a:off x="7080022" y="5671979"/>
                    <a:ext cx="1664648" cy="696649"/>
                  </a:xfrm>
                  <a:prstGeom prst="roundRect">
                    <a:avLst>
                      <a:gd name="adj" fmla="val 9197"/>
                    </a:avLst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7" name="文字方塊 96">
                    <a:extLst>
                      <a:ext uri="{FF2B5EF4-FFF2-40B4-BE49-F238E27FC236}">
                        <a16:creationId xmlns:a16="http://schemas.microsoft.com/office/drawing/2014/main" id="{98269381-9183-4791-B416-D9FC5BC258D0}"/>
                      </a:ext>
                    </a:extLst>
                  </p:cNvPr>
                  <p:cNvSpPr txBox="1"/>
                  <p:nvPr/>
                </p:nvSpPr>
                <p:spPr>
                  <a:xfrm>
                    <a:off x="7146345" y="5740260"/>
                    <a:ext cx="1532001" cy="497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base">
                      <a:lnSpc>
                        <a:spcPct val="150000"/>
                      </a:lnSpc>
                    </a:pPr>
                    <a:r>
                      <a:rPr lang="zh-TW" altLang="en-US" sz="2000" b="1" spc="120" dirty="0">
                        <a:solidFill>
                          <a:schemeClr val="bg1"/>
                        </a:solidFill>
                      </a:rPr>
                      <a:t>色彩日曆</a:t>
                    </a:r>
                    <a:endParaRPr lang="en-US" altLang="zh-TW" sz="2000" b="1" spc="120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" name="加號 5"/>
                <p:cNvSpPr/>
                <p:nvPr/>
              </p:nvSpPr>
              <p:spPr>
                <a:xfrm>
                  <a:off x="2921276" y="5057774"/>
                  <a:ext cx="334537" cy="360948"/>
                </a:xfrm>
                <a:prstGeom prst="mathPlus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98269381-9183-4791-B416-D9FC5BC258D0}"/>
                  </a:ext>
                </a:extLst>
              </p:cNvPr>
              <p:cNvSpPr txBox="1"/>
              <p:nvPr/>
            </p:nvSpPr>
            <p:spPr>
              <a:xfrm>
                <a:off x="174076" y="2265558"/>
                <a:ext cx="10981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zh-TW" altLang="en-US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功能</a:t>
                </a:r>
                <a:r>
                  <a:rPr lang="en-US" altLang="zh-TW" sz="2000" b="1" spc="12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  <a:endParaRPr lang="zh-TW" altLang="en-US" sz="2000" b="1" spc="12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98269381-9183-4791-B416-D9FC5BC258D0}"/>
                </a:ext>
              </a:extLst>
            </p:cNvPr>
            <p:cNvSpPr txBox="1"/>
            <p:nvPr/>
          </p:nvSpPr>
          <p:spPr>
            <a:xfrm>
              <a:off x="1133776" y="2210682"/>
              <a:ext cx="33109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zh-TW" altLang="en-US" sz="2000" b="1" spc="120" dirty="0" smtClean="0">
                  <a:solidFill>
                    <a:schemeClr val="bg1"/>
                  </a:solidFill>
                </a:rPr>
                <a:t>顏色辨識</a:t>
              </a:r>
              <a:r>
                <a:rPr lang="en-US" altLang="zh-TW" sz="2000" b="1" spc="120" dirty="0" smtClean="0">
                  <a:solidFill>
                    <a:schemeClr val="bg1"/>
                  </a:solidFill>
                </a:rPr>
                <a:t>:</a:t>
              </a:r>
              <a:r>
                <a:rPr lang="zh-TW" altLang="en-US" sz="2000" b="1" spc="120" dirty="0" smtClean="0">
                  <a:solidFill>
                    <a:schemeClr val="bg1"/>
                  </a:solidFill>
                </a:rPr>
                <a:t>機器學</a:t>
              </a:r>
              <a:r>
                <a:rPr lang="zh-TW" altLang="en-US" sz="2000" b="1" spc="120" dirty="0">
                  <a:solidFill>
                    <a:schemeClr val="bg1"/>
                  </a:solidFill>
                </a:rPr>
                <a:t>習</a:t>
              </a:r>
              <a:endParaRPr lang="zh-TW" altLang="en-US" sz="2000" b="1" spc="12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4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18897</TotalTime>
  <Words>349</Words>
  <Application>Microsoft Office PowerPoint</Application>
  <PresentationFormat>自訂</PresentationFormat>
  <Paragraphs>78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Wingdings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faifaiku</dc:creator>
  <cp:lastModifiedBy>desig</cp:lastModifiedBy>
  <cp:revision>912</cp:revision>
  <cp:lastPrinted>2021-01-21T08:11:19Z</cp:lastPrinted>
  <dcterms:modified xsi:type="dcterms:W3CDTF">2022-05-25T19:36:21Z</dcterms:modified>
</cp:coreProperties>
</file>